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9"/>
  </p:notesMasterIdLst>
  <p:sldIdLst>
    <p:sldId id="256" r:id="rId2"/>
    <p:sldId id="290" r:id="rId3"/>
    <p:sldId id="291" r:id="rId4"/>
    <p:sldId id="292" r:id="rId5"/>
    <p:sldId id="293" r:id="rId6"/>
    <p:sldId id="294" r:id="rId7"/>
    <p:sldId id="295" r:id="rId8"/>
    <p:sldId id="296" r:id="rId9"/>
    <p:sldId id="297" r:id="rId10"/>
    <p:sldId id="299" r:id="rId11"/>
    <p:sldId id="298" r:id="rId12"/>
    <p:sldId id="300" r:id="rId13"/>
    <p:sldId id="301" r:id="rId14"/>
    <p:sldId id="302" r:id="rId15"/>
    <p:sldId id="303" r:id="rId16"/>
    <p:sldId id="304" r:id="rId17"/>
    <p:sldId id="305" r:id="rId18"/>
  </p:sldIdLst>
  <p:sldSz cx="9144000" cy="5143500" type="screen16x9"/>
  <p:notesSz cx="6858000" cy="9144000"/>
  <p:embeddedFontLst>
    <p:embeddedFont>
      <p:font typeface="Fira Sans" panose="020B0503050000020004" pitchFamily="34" charset="0"/>
      <p:regular r:id="rId20"/>
      <p:bold r:id="rId21"/>
      <p:italic r:id="rId22"/>
      <p:boldItalic r:id="rId23"/>
    </p:embeddedFont>
    <p:embeddedFont>
      <p:font typeface="Fira Sans Extra Condensed" panose="020B0503050000020004" pitchFamily="34" charset="0"/>
      <p:regular r:id="rId24"/>
      <p:bold r:id="rId25"/>
      <p:italic r:id="rId26"/>
      <p:boldItalic r:id="rId27"/>
    </p:embeddedFont>
    <p:embeddedFont>
      <p:font typeface="Fira Sans Extra Condensed SemiBold" panose="020B0604020202020204" charset="0"/>
      <p:regular r:id="rId28"/>
      <p:bold r:id="rId29"/>
      <p:italic r:id="rId30"/>
      <p:boldItalic r:id="rId31"/>
    </p:embeddedFont>
    <p:embeddedFont>
      <p:font typeface="Roboto" panose="02000000000000000000"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FA3A1E1-E9B3-470C-922C-B0EEDDFB7CE6}">
          <p14:sldIdLst>
            <p14:sldId id="256"/>
            <p14:sldId id="290"/>
            <p14:sldId id="291"/>
            <p14:sldId id="292"/>
            <p14:sldId id="293"/>
            <p14:sldId id="294"/>
            <p14:sldId id="295"/>
            <p14:sldId id="296"/>
            <p14:sldId id="297"/>
            <p14:sldId id="299"/>
            <p14:sldId id="298"/>
            <p14:sldId id="300"/>
            <p14:sldId id="301"/>
            <p14:sldId id="302"/>
            <p14:sldId id="303"/>
            <p14:sldId id="304"/>
            <p14:sldId id="30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83" autoAdjust="0"/>
    <p:restoredTop sz="94660"/>
  </p:normalViewPr>
  <p:slideViewPr>
    <p:cSldViewPr snapToGrid="0">
      <p:cViewPr varScale="1">
        <p:scale>
          <a:sx n="99" d="100"/>
          <a:sy n="99" d="100"/>
        </p:scale>
        <p:origin x="328"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tableStyles" Target="tableStyles.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d206afaa8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d206afaa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9c73459845_0_5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9c73459845_0_5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6471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917d3ea687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917d3ea687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3316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87356" y="1629550"/>
            <a:ext cx="3422400" cy="1524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987356" y="3147050"/>
            <a:ext cx="3607200" cy="366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latin typeface="Roboto"/>
                <a:ea typeface="Roboto"/>
                <a:cs typeface="Roboto"/>
                <a:sym typeface="Robot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sp>
        <p:nvSpPr>
          <p:cNvPr id="44" name="Google Shape;44;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5" name="Google Shape;45;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6" name="Google Shape;4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8" name="Google Shape;18;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6" name="Google Shape;26;p6"/>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1pPr>
            <a:lvl2pPr lvl="1"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2pPr>
            <a:lvl3pPr lvl="2"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3pPr>
            <a:lvl4pPr lvl="3"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4pPr>
            <a:lvl5pPr lvl="4"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5pPr>
            <a:lvl6pPr lvl="5"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6pPr>
            <a:lvl7pPr lvl="6"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7pPr>
            <a:lvl8pPr lvl="7"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8pPr>
            <a:lvl9pPr lvl="8"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9" name="Google Shape;29;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3" name="Google Shape;3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4"/>
        <p:cNvGrpSpPr/>
        <p:nvPr/>
      </p:nvGrpSpPr>
      <p:grpSpPr>
        <a:xfrm>
          <a:off x="0" y="0"/>
          <a:ext cx="0" cy="0"/>
          <a:chOff x="0" y="0"/>
          <a:chExt cx="0" cy="0"/>
        </a:xfrm>
      </p:grpSpPr>
      <p:sp>
        <p:nvSpPr>
          <p:cNvPr id="35" name="Google Shape;35;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7" name="Google Shape;37;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8" name="Google Shape;38;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9" name="Google Shape;3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sp>
        <p:nvSpPr>
          <p:cNvPr id="41" name="Google Shape;41;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2" name="Google Shape;42;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2pPr>
            <a:lvl3pPr lvl="2">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3pPr>
            <a:lvl4pPr lvl="3">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4pPr>
            <a:lvl5pPr lvl="4">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5pPr>
            <a:lvl6pPr lvl="5">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6pPr>
            <a:lvl7pPr lvl="6">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7pPr>
            <a:lvl8pPr lvl="7">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8pPr>
            <a:lvl9pPr lvl="8">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Roboto"/>
              <a:buChar char="●"/>
              <a:defRPr sz="1800">
                <a:latin typeface="Roboto"/>
                <a:ea typeface="Roboto"/>
                <a:cs typeface="Roboto"/>
                <a:sym typeface="Roboto"/>
              </a:defRPr>
            </a:lvl1pPr>
            <a:lvl2pPr marL="914400" lvl="1" indent="-317500">
              <a:lnSpc>
                <a:spcPct val="115000"/>
              </a:lnSpc>
              <a:spcBef>
                <a:spcPts val="1600"/>
              </a:spcBef>
              <a:spcAft>
                <a:spcPts val="0"/>
              </a:spcAft>
              <a:buSzPts val="1400"/>
              <a:buFont typeface="Roboto"/>
              <a:buChar char="○"/>
              <a:defRPr>
                <a:latin typeface="Roboto"/>
                <a:ea typeface="Roboto"/>
                <a:cs typeface="Roboto"/>
                <a:sym typeface="Roboto"/>
              </a:defRPr>
            </a:lvl2pPr>
            <a:lvl3pPr marL="1371600" lvl="2" indent="-317500">
              <a:lnSpc>
                <a:spcPct val="115000"/>
              </a:lnSpc>
              <a:spcBef>
                <a:spcPts val="1600"/>
              </a:spcBef>
              <a:spcAft>
                <a:spcPts val="0"/>
              </a:spcAft>
              <a:buSzPts val="1400"/>
              <a:buFont typeface="Roboto"/>
              <a:buChar char="■"/>
              <a:defRPr>
                <a:latin typeface="Roboto"/>
                <a:ea typeface="Roboto"/>
                <a:cs typeface="Roboto"/>
                <a:sym typeface="Roboto"/>
              </a:defRPr>
            </a:lvl3pPr>
            <a:lvl4pPr marL="1828800" lvl="3" indent="-317500">
              <a:lnSpc>
                <a:spcPct val="115000"/>
              </a:lnSpc>
              <a:spcBef>
                <a:spcPts val="1600"/>
              </a:spcBef>
              <a:spcAft>
                <a:spcPts val="0"/>
              </a:spcAft>
              <a:buSzPts val="1400"/>
              <a:buFont typeface="Roboto"/>
              <a:buChar char="●"/>
              <a:defRPr>
                <a:latin typeface="Roboto"/>
                <a:ea typeface="Roboto"/>
                <a:cs typeface="Roboto"/>
                <a:sym typeface="Roboto"/>
              </a:defRPr>
            </a:lvl4pPr>
            <a:lvl5pPr marL="2286000" lvl="4" indent="-317500">
              <a:lnSpc>
                <a:spcPct val="115000"/>
              </a:lnSpc>
              <a:spcBef>
                <a:spcPts val="1600"/>
              </a:spcBef>
              <a:spcAft>
                <a:spcPts val="0"/>
              </a:spcAft>
              <a:buSzPts val="1400"/>
              <a:buFont typeface="Roboto"/>
              <a:buChar char="○"/>
              <a:defRPr>
                <a:latin typeface="Roboto"/>
                <a:ea typeface="Roboto"/>
                <a:cs typeface="Roboto"/>
                <a:sym typeface="Roboto"/>
              </a:defRPr>
            </a:lvl5pPr>
            <a:lvl6pPr marL="2743200" lvl="5" indent="-317500">
              <a:lnSpc>
                <a:spcPct val="115000"/>
              </a:lnSpc>
              <a:spcBef>
                <a:spcPts val="1600"/>
              </a:spcBef>
              <a:spcAft>
                <a:spcPts val="0"/>
              </a:spcAft>
              <a:buSzPts val="1400"/>
              <a:buFont typeface="Roboto"/>
              <a:buChar char="■"/>
              <a:defRPr>
                <a:latin typeface="Roboto"/>
                <a:ea typeface="Roboto"/>
                <a:cs typeface="Roboto"/>
                <a:sym typeface="Roboto"/>
              </a:defRPr>
            </a:lvl6pPr>
            <a:lvl7pPr marL="3200400" lvl="6" indent="-317500">
              <a:lnSpc>
                <a:spcPct val="115000"/>
              </a:lnSpc>
              <a:spcBef>
                <a:spcPts val="1600"/>
              </a:spcBef>
              <a:spcAft>
                <a:spcPts val="0"/>
              </a:spcAft>
              <a:buSzPts val="1400"/>
              <a:buFont typeface="Roboto"/>
              <a:buChar char="●"/>
              <a:defRPr>
                <a:latin typeface="Roboto"/>
                <a:ea typeface="Roboto"/>
                <a:cs typeface="Roboto"/>
                <a:sym typeface="Roboto"/>
              </a:defRPr>
            </a:lvl7pPr>
            <a:lvl8pPr marL="3657600" lvl="7" indent="-317500">
              <a:lnSpc>
                <a:spcPct val="115000"/>
              </a:lnSpc>
              <a:spcBef>
                <a:spcPts val="1600"/>
              </a:spcBef>
              <a:spcAft>
                <a:spcPts val="0"/>
              </a:spcAft>
              <a:buSzPts val="1400"/>
              <a:buFont typeface="Roboto"/>
              <a:buChar char="○"/>
              <a:defRPr>
                <a:latin typeface="Roboto"/>
                <a:ea typeface="Roboto"/>
                <a:cs typeface="Roboto"/>
                <a:sym typeface="Roboto"/>
              </a:defRPr>
            </a:lvl8pPr>
            <a:lvl9pPr marL="4114800" lvl="8" indent="-317500">
              <a:lnSpc>
                <a:spcPct val="115000"/>
              </a:lnSpc>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media" Target="../media/media2.mp4"/><Relationship Id="rId7" Type="http://schemas.openxmlformats.org/officeDocument/2006/relationships/image" Target="../media/image1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jpg"/><Relationship Id="rId5" Type="http://schemas.openxmlformats.org/officeDocument/2006/relationships/slideLayout" Target="../slideLayouts/slideLayout5.xml"/><Relationship Id="rId4" Type="http://schemas.openxmlformats.org/officeDocument/2006/relationships/video" Target="../media/media2.mp4"/></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5"/>
          <p:cNvSpPr txBox="1">
            <a:spLocks noGrp="1"/>
          </p:cNvSpPr>
          <p:nvPr>
            <p:ph type="ctrTitle"/>
          </p:nvPr>
        </p:nvSpPr>
        <p:spPr>
          <a:xfrm>
            <a:off x="571983" y="1540298"/>
            <a:ext cx="4293005" cy="1524600"/>
          </a:xfrm>
          <a:prstGeom prst="rect">
            <a:avLst/>
          </a:prstGeom>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IN" dirty="0"/>
              <a:t>Real Time Image Animation</a:t>
            </a:r>
            <a:endParaRPr dirty="0"/>
          </a:p>
        </p:txBody>
      </p:sp>
      <p:sp>
        <p:nvSpPr>
          <p:cNvPr id="58" name="Google Shape;58;p15"/>
          <p:cNvSpPr txBox="1">
            <a:spLocks noGrp="1"/>
          </p:cNvSpPr>
          <p:nvPr>
            <p:ph type="subTitle" idx="1"/>
          </p:nvPr>
        </p:nvSpPr>
        <p:spPr>
          <a:xfrm>
            <a:off x="987356" y="3147050"/>
            <a:ext cx="3607200" cy="36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Batch A_ Team 11</a:t>
            </a:r>
            <a:endParaRPr dirty="0"/>
          </a:p>
        </p:txBody>
      </p:sp>
      <p:sp>
        <p:nvSpPr>
          <p:cNvPr id="59" name="Google Shape;59;p15"/>
          <p:cNvSpPr/>
          <p:nvPr/>
        </p:nvSpPr>
        <p:spPr>
          <a:xfrm rot="5400000">
            <a:off x="7464244" y="3469259"/>
            <a:ext cx="692400" cy="692400"/>
          </a:xfrm>
          <a:prstGeom prst="ellipse">
            <a:avLst/>
          </a:prstGeom>
          <a:solidFill>
            <a:srgbClr val="FFFFFF"/>
          </a:solidFill>
          <a:ln w="2857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1"/>
              </a:solidFill>
              <a:latin typeface="Fira Sans Extra Condensed"/>
              <a:ea typeface="Fira Sans Extra Condensed"/>
              <a:cs typeface="Fira Sans Extra Condensed"/>
              <a:sym typeface="Fira Sans Extra Condensed"/>
            </a:endParaRPr>
          </a:p>
        </p:txBody>
      </p:sp>
      <p:sp>
        <p:nvSpPr>
          <p:cNvPr id="60" name="Google Shape;60;p15"/>
          <p:cNvSpPr/>
          <p:nvPr/>
        </p:nvSpPr>
        <p:spPr>
          <a:xfrm rot="5400000">
            <a:off x="6633319" y="3469259"/>
            <a:ext cx="692400" cy="692400"/>
          </a:xfrm>
          <a:prstGeom prst="ellipse">
            <a:avLst/>
          </a:prstGeom>
          <a:solidFill>
            <a:srgbClr val="FFFFFF"/>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2"/>
              </a:solidFill>
              <a:latin typeface="Fira Sans Extra Condensed"/>
              <a:ea typeface="Fira Sans Extra Condensed"/>
              <a:cs typeface="Fira Sans Extra Condensed"/>
              <a:sym typeface="Fira Sans Extra Condensed"/>
            </a:endParaRPr>
          </a:p>
        </p:txBody>
      </p:sp>
      <p:sp>
        <p:nvSpPr>
          <p:cNvPr id="61" name="Google Shape;61;p15"/>
          <p:cNvSpPr/>
          <p:nvPr/>
        </p:nvSpPr>
        <p:spPr>
          <a:xfrm rot="5400000">
            <a:off x="5802394" y="3469259"/>
            <a:ext cx="692400" cy="692400"/>
          </a:xfrm>
          <a:prstGeom prst="ellipse">
            <a:avLst/>
          </a:prstGeom>
          <a:solidFill>
            <a:srgbClr val="FFFFFF"/>
          </a:solidFill>
          <a:ln w="28575" cap="flat" cmpd="sng">
            <a:solidFill>
              <a:schemeClr val="accent3"/>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3"/>
              </a:solidFill>
              <a:latin typeface="Fira Sans Extra Condensed"/>
              <a:ea typeface="Fira Sans Extra Condensed"/>
              <a:cs typeface="Fira Sans Extra Condensed"/>
              <a:sym typeface="Fira Sans Extra Condensed"/>
            </a:endParaRPr>
          </a:p>
        </p:txBody>
      </p:sp>
      <p:sp>
        <p:nvSpPr>
          <p:cNvPr id="62" name="Google Shape;62;p15"/>
          <p:cNvSpPr/>
          <p:nvPr/>
        </p:nvSpPr>
        <p:spPr>
          <a:xfrm rot="5400000">
            <a:off x="4971469" y="3469259"/>
            <a:ext cx="692400" cy="692400"/>
          </a:xfrm>
          <a:prstGeom prst="ellipse">
            <a:avLst/>
          </a:prstGeom>
          <a:solidFill>
            <a:srgbClr val="FFFFFF"/>
          </a:solidFill>
          <a:ln w="28575" cap="flat" cmpd="sng">
            <a:solidFill>
              <a:schemeClr val="accent4"/>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4"/>
              </a:solidFill>
              <a:latin typeface="Fira Sans Extra Condensed"/>
              <a:ea typeface="Fira Sans Extra Condensed"/>
              <a:cs typeface="Fira Sans Extra Condensed"/>
              <a:sym typeface="Fira Sans Extra Condensed"/>
            </a:endParaRPr>
          </a:p>
        </p:txBody>
      </p:sp>
      <p:sp>
        <p:nvSpPr>
          <p:cNvPr id="63" name="Google Shape;63;p15"/>
          <p:cNvSpPr/>
          <p:nvPr/>
        </p:nvSpPr>
        <p:spPr>
          <a:xfrm rot="5400000">
            <a:off x="5980990" y="962641"/>
            <a:ext cx="1230000" cy="1268400"/>
          </a:xfrm>
          <a:prstGeom prst="roundRect">
            <a:avLst>
              <a:gd name="adj" fmla="val 50000"/>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15"/>
          <p:cNvGrpSpPr/>
          <p:nvPr/>
        </p:nvGrpSpPr>
        <p:grpSpPr>
          <a:xfrm>
            <a:off x="6373463" y="1220354"/>
            <a:ext cx="379746" cy="379756"/>
            <a:chOff x="-2571737" y="2403625"/>
            <a:chExt cx="292225" cy="291425"/>
          </a:xfrm>
        </p:grpSpPr>
        <p:sp>
          <p:nvSpPr>
            <p:cNvPr id="65" name="Google Shape;65;p15"/>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15"/>
          <p:cNvSpPr/>
          <p:nvPr/>
        </p:nvSpPr>
        <p:spPr>
          <a:xfrm>
            <a:off x="5838205" y="1687645"/>
            <a:ext cx="1450500" cy="285600"/>
          </a:xfrm>
          <a:prstGeom prst="roundRect">
            <a:avLst>
              <a:gd name="adj" fmla="val 50000"/>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900" b="1" dirty="0">
                <a:solidFill>
                  <a:schemeClr val="dk1"/>
                </a:solidFill>
                <a:latin typeface="Fira Sans Extra Condensed"/>
                <a:ea typeface="Fira Sans Extra Condensed"/>
                <a:cs typeface="Fira Sans Extra Condensed"/>
                <a:sym typeface="Fira Sans Extra Condensed"/>
              </a:rPr>
              <a:t>Mis6</a:t>
            </a:r>
            <a:endParaRPr sz="1900" b="1" dirty="0">
              <a:solidFill>
                <a:schemeClr val="dk1"/>
              </a:solidFill>
              <a:latin typeface="Fira Sans Extra Condensed"/>
              <a:ea typeface="Fira Sans Extra Condensed"/>
              <a:cs typeface="Fira Sans Extra Condensed"/>
              <a:sym typeface="Fira Sans Extra Condensed"/>
            </a:endParaRPr>
          </a:p>
        </p:txBody>
      </p:sp>
      <p:cxnSp>
        <p:nvCxnSpPr>
          <p:cNvPr id="73" name="Google Shape;73;p15"/>
          <p:cNvCxnSpPr>
            <a:stCxn id="63" idx="3"/>
            <a:endCxn id="62" idx="2"/>
          </p:cNvCxnSpPr>
          <p:nvPr/>
        </p:nvCxnSpPr>
        <p:spPr>
          <a:xfrm rot="5400000">
            <a:off x="5328190" y="2201341"/>
            <a:ext cx="1257300" cy="1278300"/>
          </a:xfrm>
          <a:prstGeom prst="bentConnector3">
            <a:avLst>
              <a:gd name="adj1" fmla="val 50004"/>
            </a:avLst>
          </a:prstGeom>
          <a:noFill/>
          <a:ln w="28575" cap="flat" cmpd="sng">
            <a:solidFill>
              <a:schemeClr val="accent6"/>
            </a:solidFill>
            <a:prstDash val="solid"/>
            <a:round/>
            <a:headEnd type="none" w="med" len="med"/>
            <a:tailEnd type="none" w="med" len="med"/>
          </a:ln>
        </p:spPr>
      </p:cxnSp>
      <p:cxnSp>
        <p:nvCxnSpPr>
          <p:cNvPr id="74" name="Google Shape;74;p15"/>
          <p:cNvCxnSpPr>
            <a:stCxn id="63" idx="3"/>
            <a:endCxn id="61" idx="2"/>
          </p:cNvCxnSpPr>
          <p:nvPr/>
        </p:nvCxnSpPr>
        <p:spPr>
          <a:xfrm rot="5400000">
            <a:off x="5743690" y="2616841"/>
            <a:ext cx="1257300" cy="447300"/>
          </a:xfrm>
          <a:prstGeom prst="bentConnector3">
            <a:avLst>
              <a:gd name="adj1" fmla="val 50004"/>
            </a:avLst>
          </a:prstGeom>
          <a:noFill/>
          <a:ln w="28575" cap="flat" cmpd="sng">
            <a:solidFill>
              <a:schemeClr val="accent6"/>
            </a:solidFill>
            <a:prstDash val="solid"/>
            <a:round/>
            <a:headEnd type="none" w="med" len="med"/>
            <a:tailEnd type="none" w="med" len="med"/>
          </a:ln>
        </p:spPr>
      </p:cxnSp>
      <p:cxnSp>
        <p:nvCxnSpPr>
          <p:cNvPr id="75" name="Google Shape;75;p15"/>
          <p:cNvCxnSpPr>
            <a:stCxn id="63" idx="3"/>
            <a:endCxn id="60" idx="2"/>
          </p:cNvCxnSpPr>
          <p:nvPr/>
        </p:nvCxnSpPr>
        <p:spPr>
          <a:xfrm rot="-5400000" flipH="1">
            <a:off x="6159040" y="2648791"/>
            <a:ext cx="1257300" cy="383400"/>
          </a:xfrm>
          <a:prstGeom prst="bentConnector3">
            <a:avLst>
              <a:gd name="adj1" fmla="val 50004"/>
            </a:avLst>
          </a:prstGeom>
          <a:noFill/>
          <a:ln w="28575" cap="flat" cmpd="sng">
            <a:solidFill>
              <a:schemeClr val="accent6"/>
            </a:solidFill>
            <a:prstDash val="solid"/>
            <a:round/>
            <a:headEnd type="none" w="med" len="med"/>
            <a:tailEnd type="none" w="med" len="med"/>
          </a:ln>
        </p:spPr>
      </p:cxnSp>
      <p:cxnSp>
        <p:nvCxnSpPr>
          <p:cNvPr id="76" name="Google Shape;76;p15"/>
          <p:cNvCxnSpPr>
            <a:stCxn id="63" idx="3"/>
            <a:endCxn id="59" idx="2"/>
          </p:cNvCxnSpPr>
          <p:nvPr/>
        </p:nvCxnSpPr>
        <p:spPr>
          <a:xfrm rot="-5400000" flipH="1">
            <a:off x="6574540" y="2233291"/>
            <a:ext cx="1257300" cy="1214400"/>
          </a:xfrm>
          <a:prstGeom prst="bentConnector3">
            <a:avLst>
              <a:gd name="adj1" fmla="val 50004"/>
            </a:avLst>
          </a:prstGeom>
          <a:noFill/>
          <a:ln w="28575" cap="flat" cmpd="sng">
            <a:solidFill>
              <a:schemeClr val="accent6"/>
            </a:solidFill>
            <a:prstDash val="solid"/>
            <a:round/>
            <a:headEnd type="none" w="med" len="med"/>
            <a:tailEnd type="none" w="med" len="med"/>
          </a:ln>
        </p:spPr>
      </p:cxnSp>
      <p:grpSp>
        <p:nvGrpSpPr>
          <p:cNvPr id="77" name="Google Shape;77;p15"/>
          <p:cNvGrpSpPr/>
          <p:nvPr/>
        </p:nvGrpSpPr>
        <p:grpSpPr>
          <a:xfrm>
            <a:off x="5142093" y="3632583"/>
            <a:ext cx="351136" cy="365769"/>
            <a:chOff x="-65129950" y="2646800"/>
            <a:chExt cx="311125" cy="317425"/>
          </a:xfrm>
        </p:grpSpPr>
        <p:sp>
          <p:nvSpPr>
            <p:cNvPr id="78" name="Google Shape;78;p15"/>
            <p:cNvSpPr/>
            <p:nvPr/>
          </p:nvSpPr>
          <p:spPr>
            <a:xfrm>
              <a:off x="-65129950" y="2646800"/>
              <a:ext cx="311125" cy="317425"/>
            </a:xfrm>
            <a:custGeom>
              <a:avLst/>
              <a:gdLst/>
              <a:ahLst/>
              <a:cxnLst/>
              <a:rect l="l" t="t" r="r" b="b"/>
              <a:pathLst>
                <a:path w="12445" h="12697" extrusionOk="0">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65066950" y="2738175"/>
              <a:ext cx="187475" cy="185100"/>
            </a:xfrm>
            <a:custGeom>
              <a:avLst/>
              <a:gdLst/>
              <a:ahLst/>
              <a:cxnLst/>
              <a:rect l="l" t="t" r="r" b="b"/>
              <a:pathLst>
                <a:path w="7499" h="7404" extrusionOk="0">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80;p15"/>
          <p:cNvGrpSpPr/>
          <p:nvPr/>
        </p:nvGrpSpPr>
        <p:grpSpPr>
          <a:xfrm>
            <a:off x="5965703" y="3632603"/>
            <a:ext cx="365756" cy="365747"/>
            <a:chOff x="1412450" y="1954475"/>
            <a:chExt cx="297750" cy="296175"/>
          </a:xfrm>
        </p:grpSpPr>
        <p:sp>
          <p:nvSpPr>
            <p:cNvPr id="81" name="Google Shape;81;p15"/>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83;p15"/>
          <p:cNvGrpSpPr/>
          <p:nvPr/>
        </p:nvGrpSpPr>
        <p:grpSpPr>
          <a:xfrm>
            <a:off x="6782916" y="3632592"/>
            <a:ext cx="393186" cy="365766"/>
            <a:chOff x="-62890750" y="2296300"/>
            <a:chExt cx="330825" cy="317450"/>
          </a:xfrm>
        </p:grpSpPr>
        <p:sp>
          <p:nvSpPr>
            <p:cNvPr id="84" name="Google Shape;84;p15"/>
            <p:cNvSpPr/>
            <p:nvPr/>
          </p:nvSpPr>
          <p:spPr>
            <a:xfrm>
              <a:off x="-62890750" y="2296300"/>
              <a:ext cx="313500" cy="195375"/>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62874975" y="2417475"/>
              <a:ext cx="315050" cy="196275"/>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62822225" y="2357750"/>
              <a:ext cx="193000" cy="192975"/>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15"/>
          <p:cNvGrpSpPr/>
          <p:nvPr/>
        </p:nvGrpSpPr>
        <p:grpSpPr>
          <a:xfrm>
            <a:off x="7627546" y="3632577"/>
            <a:ext cx="365770" cy="365770"/>
            <a:chOff x="-3137650" y="2408950"/>
            <a:chExt cx="291450" cy="292125"/>
          </a:xfrm>
        </p:grpSpPr>
        <p:sp>
          <p:nvSpPr>
            <p:cNvPr id="88" name="Google Shape;88;p15"/>
            <p:cNvSpPr/>
            <p:nvPr/>
          </p:nvSpPr>
          <p:spPr>
            <a:xfrm>
              <a:off x="-3137650" y="2408950"/>
              <a:ext cx="291450" cy="292125"/>
            </a:xfrm>
            <a:custGeom>
              <a:avLst/>
              <a:gdLst/>
              <a:ahLst/>
              <a:cxnLst/>
              <a:rect l="l" t="t" r="r" b="b"/>
              <a:pathLst>
                <a:path w="11658" h="11685" extrusionOk="0">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3104575" y="24428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306990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303525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3002175" y="2442800"/>
              <a:ext cx="120525" cy="17350"/>
            </a:xfrm>
            <a:custGeom>
              <a:avLst/>
              <a:gdLst/>
              <a:ahLst/>
              <a:cxnLst/>
              <a:rect l="l" t="t" r="r" b="b"/>
              <a:pathLst>
                <a:path w="4821" h="694" extrusionOk="0">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15525-B364-6B1C-5767-B1F487F29C17}"/>
              </a:ext>
            </a:extLst>
          </p:cNvPr>
          <p:cNvSpPr>
            <a:spLocks noGrp="1"/>
          </p:cNvSpPr>
          <p:nvPr>
            <p:ph type="title"/>
          </p:nvPr>
        </p:nvSpPr>
        <p:spPr>
          <a:solidFill>
            <a:schemeClr val="accent4">
              <a:lumMod val="20000"/>
              <a:lumOff val="80000"/>
            </a:schemeClr>
          </a:solidFill>
        </p:spPr>
        <p:txBody>
          <a:bodyPr/>
          <a:lstStyle/>
          <a:p>
            <a:r>
              <a:rPr lang="en-IN" dirty="0"/>
              <a:t>Motion Estimation module</a:t>
            </a:r>
          </a:p>
        </p:txBody>
      </p:sp>
      <p:sp>
        <p:nvSpPr>
          <p:cNvPr id="4" name="TextBox 3">
            <a:extLst>
              <a:ext uri="{FF2B5EF4-FFF2-40B4-BE49-F238E27FC236}">
                <a16:creationId xmlns:a16="http://schemas.microsoft.com/office/drawing/2014/main" id="{BCD32252-E1F6-B246-5AB6-27387831D9AA}"/>
              </a:ext>
            </a:extLst>
          </p:cNvPr>
          <p:cNvSpPr txBox="1"/>
          <p:nvPr/>
        </p:nvSpPr>
        <p:spPr>
          <a:xfrm>
            <a:off x="695459" y="1606105"/>
            <a:ext cx="7753082" cy="2277547"/>
          </a:xfrm>
          <a:prstGeom prst="rect">
            <a:avLst/>
          </a:prstGeom>
          <a:noFill/>
        </p:spPr>
        <p:txBody>
          <a:bodyPr wrap="square">
            <a:spAutoFit/>
          </a:bodyPr>
          <a:lstStyle/>
          <a:p>
            <a:r>
              <a:rPr lang="en-IN" sz="1600" b="1" dirty="0">
                <a:latin typeface="Fira Sans" panose="020B0503050000020004" pitchFamily="34" charset="0"/>
              </a:rPr>
              <a:t>Key point Detector : Keypoints + Local Affine Transformations</a:t>
            </a:r>
          </a:p>
          <a:p>
            <a:endParaRPr lang="en-IN" dirty="0">
              <a:latin typeface="Fira Sans" panose="020B0503050000020004" pitchFamily="34" charset="0"/>
            </a:endParaRPr>
          </a:p>
          <a:p>
            <a:r>
              <a:rPr lang="en-IN" i="1" dirty="0">
                <a:latin typeface="Fira Sans" panose="020B0503050000020004" pitchFamily="34" charset="0"/>
              </a:rPr>
              <a:t>Key Points</a:t>
            </a:r>
            <a:r>
              <a:rPr lang="en-IN" dirty="0">
                <a:latin typeface="Fira Sans" panose="020B0503050000020004" pitchFamily="34" charset="0"/>
              </a:rPr>
              <a:t> :</a:t>
            </a:r>
            <a:r>
              <a:rPr lang="en-US" dirty="0">
                <a:latin typeface="Fira Sans" panose="020B0503050000020004" pitchFamily="34" charset="0"/>
              </a:rPr>
              <a:t>The locations of the keypoints in D and S are separately predicted by an encoder-decoder network. The keypoint representation acts as a bottleneck resulting in a compact motion representation.</a:t>
            </a:r>
          </a:p>
          <a:p>
            <a:endParaRPr lang="en-US" dirty="0">
              <a:latin typeface="Fira Sans" panose="020B0503050000020004" pitchFamily="34" charset="0"/>
            </a:endParaRPr>
          </a:p>
          <a:p>
            <a:r>
              <a:rPr lang="en-US" i="1" dirty="0">
                <a:latin typeface="Fira Sans" panose="020B0503050000020004" pitchFamily="34" charset="0"/>
              </a:rPr>
              <a:t>Affine Transformation </a:t>
            </a:r>
            <a:r>
              <a:rPr lang="en-US" dirty="0">
                <a:latin typeface="Fira Sans" panose="020B0503050000020004" pitchFamily="34" charset="0"/>
              </a:rPr>
              <a:t>: The keypoints of the source image can be moved using the keypoints trajectories in the driving video. We model motion in the neighborhood of each keypoint using local affine transformations.</a:t>
            </a:r>
          </a:p>
          <a:p>
            <a:endParaRPr lang="en-IN" dirty="0">
              <a:latin typeface="Fira Sans" panose="020B0503050000020004" pitchFamily="34" charset="0"/>
            </a:endParaRPr>
          </a:p>
        </p:txBody>
      </p:sp>
    </p:spTree>
    <p:extLst>
      <p:ext uri="{BB962C8B-B14F-4D97-AF65-F5344CB8AC3E}">
        <p14:creationId xmlns:p14="http://schemas.microsoft.com/office/powerpoint/2010/main" val="1760691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E2F5C-50E4-1DBA-9004-3FB7A0854B83}"/>
              </a:ext>
            </a:extLst>
          </p:cNvPr>
          <p:cNvSpPr>
            <a:spLocks noGrp="1"/>
          </p:cNvSpPr>
          <p:nvPr>
            <p:ph type="title"/>
          </p:nvPr>
        </p:nvSpPr>
        <p:spPr>
          <a:solidFill>
            <a:schemeClr val="accent3">
              <a:lumMod val="20000"/>
              <a:lumOff val="80000"/>
            </a:schemeClr>
          </a:solidFill>
        </p:spPr>
        <p:txBody>
          <a:bodyPr/>
          <a:lstStyle/>
          <a:p>
            <a:r>
              <a:rPr lang="en-IN" dirty="0"/>
              <a:t>Local Affine Transformation</a:t>
            </a:r>
          </a:p>
        </p:txBody>
      </p:sp>
      <p:pic>
        <p:nvPicPr>
          <p:cNvPr id="6" name="Picture 5">
            <a:extLst>
              <a:ext uri="{FF2B5EF4-FFF2-40B4-BE49-F238E27FC236}">
                <a16:creationId xmlns:a16="http://schemas.microsoft.com/office/drawing/2014/main" id="{8ACB39DD-69C5-2620-2584-ECED82DE1866}"/>
              </a:ext>
            </a:extLst>
          </p:cNvPr>
          <p:cNvPicPr>
            <a:picLocks noChangeAspect="1"/>
          </p:cNvPicPr>
          <p:nvPr/>
        </p:nvPicPr>
        <p:blipFill>
          <a:blip r:embed="rId2"/>
          <a:stretch>
            <a:fillRect/>
          </a:stretch>
        </p:blipFill>
        <p:spPr>
          <a:xfrm>
            <a:off x="1272481" y="1608543"/>
            <a:ext cx="4486901" cy="533474"/>
          </a:xfrm>
          <a:prstGeom prst="rect">
            <a:avLst/>
          </a:prstGeom>
        </p:spPr>
      </p:pic>
      <p:sp>
        <p:nvSpPr>
          <p:cNvPr id="7" name="TextBox 6">
            <a:extLst>
              <a:ext uri="{FF2B5EF4-FFF2-40B4-BE49-F238E27FC236}">
                <a16:creationId xmlns:a16="http://schemas.microsoft.com/office/drawing/2014/main" id="{59F6113D-240E-215C-A62B-C0A27F0965C1}"/>
              </a:ext>
            </a:extLst>
          </p:cNvPr>
          <p:cNvSpPr txBox="1"/>
          <p:nvPr/>
        </p:nvSpPr>
        <p:spPr>
          <a:xfrm>
            <a:off x="1030310" y="1300766"/>
            <a:ext cx="2278188" cy="307777"/>
          </a:xfrm>
          <a:prstGeom prst="rect">
            <a:avLst/>
          </a:prstGeom>
          <a:noFill/>
        </p:spPr>
        <p:txBody>
          <a:bodyPr wrap="none" rtlCol="0">
            <a:spAutoFit/>
          </a:bodyPr>
          <a:lstStyle/>
          <a:p>
            <a:r>
              <a:rPr lang="en-IN" dirty="0">
                <a:latin typeface="Fira Sans" panose="020B0503050000020004" pitchFamily="34" charset="0"/>
              </a:rPr>
              <a:t>Approximation of TS </a:t>
            </a:r>
            <a:r>
              <a:rPr lang="en-IN" dirty="0">
                <a:latin typeface="Fira Sans" panose="020B0503050000020004" pitchFamily="34" charset="0"/>
                <a:sym typeface="Wingdings" panose="05000000000000000000" pitchFamily="2" charset="2"/>
              </a:rPr>
              <a:t> </a:t>
            </a:r>
            <a:r>
              <a:rPr lang="en-IN" dirty="0">
                <a:latin typeface="Fira Sans" panose="020B0503050000020004" pitchFamily="34" charset="0"/>
              </a:rPr>
              <a:t>D </a:t>
            </a:r>
          </a:p>
        </p:txBody>
      </p:sp>
      <p:sp>
        <p:nvSpPr>
          <p:cNvPr id="8" name="TextBox 7">
            <a:extLst>
              <a:ext uri="{FF2B5EF4-FFF2-40B4-BE49-F238E27FC236}">
                <a16:creationId xmlns:a16="http://schemas.microsoft.com/office/drawing/2014/main" id="{5C5256A5-2F76-9B85-4E9D-C02AAD35520C}"/>
              </a:ext>
            </a:extLst>
          </p:cNvPr>
          <p:cNvSpPr txBox="1"/>
          <p:nvPr/>
        </p:nvSpPr>
        <p:spPr>
          <a:xfrm>
            <a:off x="959475" y="2267029"/>
            <a:ext cx="7949612" cy="1231106"/>
          </a:xfrm>
          <a:prstGeom prst="rect">
            <a:avLst/>
          </a:prstGeom>
          <a:noFill/>
        </p:spPr>
        <p:txBody>
          <a:bodyPr wrap="none" rtlCol="0">
            <a:spAutoFit/>
          </a:bodyPr>
          <a:lstStyle/>
          <a:p>
            <a:r>
              <a:rPr lang="en-IN" i="1" dirty="0">
                <a:latin typeface="Fira Sans" panose="020B0503050000020004" pitchFamily="34" charset="0"/>
              </a:rPr>
              <a:t>Reference frame :</a:t>
            </a:r>
          </a:p>
          <a:p>
            <a:endParaRPr lang="en-IN" sz="1600" dirty="0">
              <a:latin typeface="Fira Sans" panose="020B0503050000020004" pitchFamily="34" charset="0"/>
            </a:endParaRPr>
          </a:p>
          <a:p>
            <a:r>
              <a:rPr lang="en-US" dirty="0">
                <a:latin typeface="Fira Sans" panose="020B0503050000020004" pitchFamily="34" charset="0"/>
              </a:rPr>
              <a:t>We assume there exists an abstract reference frame R. </a:t>
            </a:r>
          </a:p>
          <a:p>
            <a:r>
              <a:rPr lang="en-US" dirty="0">
                <a:latin typeface="Fira Sans" panose="020B0503050000020004" pitchFamily="34" charset="0"/>
              </a:rPr>
              <a:t>We  independently estimate two transformations: from R to S (TS</a:t>
            </a:r>
            <a:r>
              <a:rPr lang="en-US" dirty="0">
                <a:latin typeface="Fira Sans" panose="020B0503050000020004" pitchFamily="34" charset="0"/>
                <a:sym typeface="Wingdings" panose="05000000000000000000" pitchFamily="2" charset="2"/>
              </a:rPr>
              <a:t></a:t>
            </a:r>
            <a:r>
              <a:rPr lang="en-US" dirty="0">
                <a:latin typeface="Fira Sans" panose="020B0503050000020004" pitchFamily="34" charset="0"/>
              </a:rPr>
              <a:t> R) and from R to D (TD</a:t>
            </a:r>
            <a:r>
              <a:rPr lang="en-US" dirty="0">
                <a:latin typeface="Fira Sans" panose="020B0503050000020004" pitchFamily="34" charset="0"/>
                <a:sym typeface="Wingdings" panose="05000000000000000000" pitchFamily="2" charset="2"/>
              </a:rPr>
              <a:t></a:t>
            </a:r>
            <a:r>
              <a:rPr lang="en-US" dirty="0">
                <a:latin typeface="Fira Sans" panose="020B0503050000020004" pitchFamily="34" charset="0"/>
              </a:rPr>
              <a:t> R).</a:t>
            </a:r>
          </a:p>
          <a:p>
            <a:r>
              <a:rPr lang="en-US" dirty="0">
                <a:latin typeface="Fira Sans" panose="020B0503050000020004" pitchFamily="34" charset="0"/>
              </a:rPr>
              <a:t>This is never explicitly computed and visualized</a:t>
            </a:r>
            <a:endParaRPr lang="en-IN" dirty="0">
              <a:latin typeface="Fira Sans" panose="020B0503050000020004" pitchFamily="34" charset="0"/>
            </a:endParaRPr>
          </a:p>
        </p:txBody>
      </p:sp>
      <p:sp>
        <p:nvSpPr>
          <p:cNvPr id="9" name="Rectangle 8">
            <a:extLst>
              <a:ext uri="{FF2B5EF4-FFF2-40B4-BE49-F238E27FC236}">
                <a16:creationId xmlns:a16="http://schemas.microsoft.com/office/drawing/2014/main" id="{F0F2B769-3548-3A9A-1374-5F0686287EA0}"/>
              </a:ext>
            </a:extLst>
          </p:cNvPr>
          <p:cNvSpPr/>
          <p:nvPr/>
        </p:nvSpPr>
        <p:spPr>
          <a:xfrm>
            <a:off x="1435994" y="3503054"/>
            <a:ext cx="1493950" cy="131364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r>
              <a:rPr lang="en-IN" dirty="0" err="1">
                <a:solidFill>
                  <a:schemeClr val="tx1"/>
                </a:solidFill>
                <a:latin typeface="Fira Sans" panose="020B0503050000020004" pitchFamily="34" charset="0"/>
              </a:rPr>
              <a:t>Zk</a:t>
            </a:r>
            <a:endParaRPr lang="en-IN" dirty="0">
              <a:solidFill>
                <a:schemeClr val="tx1"/>
              </a:solidFill>
              <a:latin typeface="Fira Sans" panose="020B0503050000020004" pitchFamily="34" charset="0"/>
            </a:endParaRPr>
          </a:p>
        </p:txBody>
      </p:sp>
      <p:sp>
        <p:nvSpPr>
          <p:cNvPr id="10" name="Rectangle 9">
            <a:extLst>
              <a:ext uri="{FF2B5EF4-FFF2-40B4-BE49-F238E27FC236}">
                <a16:creationId xmlns:a16="http://schemas.microsoft.com/office/drawing/2014/main" id="{88746FD1-4101-2A66-8A73-C1C4021AC682}"/>
              </a:ext>
            </a:extLst>
          </p:cNvPr>
          <p:cNvSpPr/>
          <p:nvPr/>
        </p:nvSpPr>
        <p:spPr>
          <a:xfrm>
            <a:off x="3694090" y="3503053"/>
            <a:ext cx="1493950" cy="131364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Fira Sans" panose="020B0503050000020004" pitchFamily="34" charset="0"/>
              </a:rPr>
              <a:t>pk</a:t>
            </a:r>
          </a:p>
        </p:txBody>
      </p:sp>
      <p:sp>
        <p:nvSpPr>
          <p:cNvPr id="11" name="Rectangle 10">
            <a:extLst>
              <a:ext uri="{FF2B5EF4-FFF2-40B4-BE49-F238E27FC236}">
                <a16:creationId xmlns:a16="http://schemas.microsoft.com/office/drawing/2014/main" id="{8B474C35-06FA-B949-DB27-3F376CFA0362}"/>
              </a:ext>
            </a:extLst>
          </p:cNvPr>
          <p:cNvSpPr/>
          <p:nvPr/>
        </p:nvSpPr>
        <p:spPr>
          <a:xfrm>
            <a:off x="6126051" y="3503054"/>
            <a:ext cx="1493950" cy="131364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Fira Sans" panose="020B0503050000020004" pitchFamily="34" charset="0"/>
              </a:rPr>
              <a:t> </a:t>
            </a:r>
          </a:p>
          <a:p>
            <a:pPr algn="ctr"/>
            <a:r>
              <a:rPr lang="en-IN" dirty="0" err="1">
                <a:solidFill>
                  <a:schemeClr val="tx1"/>
                </a:solidFill>
                <a:latin typeface="Fira Sans" panose="020B0503050000020004" pitchFamily="34" charset="0"/>
              </a:rPr>
              <a:t>Zk</a:t>
            </a:r>
            <a:endParaRPr lang="en-IN" dirty="0">
              <a:solidFill>
                <a:schemeClr val="tx1"/>
              </a:solidFill>
              <a:latin typeface="Fira Sans" panose="020B0503050000020004" pitchFamily="34" charset="0"/>
            </a:endParaRPr>
          </a:p>
        </p:txBody>
      </p:sp>
      <p:sp>
        <p:nvSpPr>
          <p:cNvPr id="12" name="Oval 11">
            <a:extLst>
              <a:ext uri="{FF2B5EF4-FFF2-40B4-BE49-F238E27FC236}">
                <a16:creationId xmlns:a16="http://schemas.microsoft.com/office/drawing/2014/main" id="{FAC20A81-F5E2-E734-9A1F-78A32E1CDE6D}"/>
              </a:ext>
            </a:extLst>
          </p:cNvPr>
          <p:cNvSpPr/>
          <p:nvPr/>
        </p:nvSpPr>
        <p:spPr>
          <a:xfrm>
            <a:off x="1793382" y="3908737"/>
            <a:ext cx="148107" cy="122349"/>
          </a:xfrm>
          <a:prstGeom prst="ellipse">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18290062-B5E3-741A-B62C-27A1C5B3863C}"/>
              </a:ext>
            </a:extLst>
          </p:cNvPr>
          <p:cNvSpPr/>
          <p:nvPr/>
        </p:nvSpPr>
        <p:spPr>
          <a:xfrm>
            <a:off x="4860228" y="3908737"/>
            <a:ext cx="148107" cy="122349"/>
          </a:xfrm>
          <a:prstGeom prst="ellipse">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3428B996-CE00-0DBB-2097-27F99D733676}"/>
              </a:ext>
            </a:extLst>
          </p:cNvPr>
          <p:cNvSpPr/>
          <p:nvPr/>
        </p:nvSpPr>
        <p:spPr>
          <a:xfrm>
            <a:off x="7276564" y="3908736"/>
            <a:ext cx="148107" cy="122349"/>
          </a:xfrm>
          <a:prstGeom prst="ellipse">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Straight Arrow Connector 15">
            <a:extLst>
              <a:ext uri="{FF2B5EF4-FFF2-40B4-BE49-F238E27FC236}">
                <a16:creationId xmlns:a16="http://schemas.microsoft.com/office/drawing/2014/main" id="{FC5C499F-4CA0-004D-6302-AE9590F6EBAD}"/>
              </a:ext>
            </a:extLst>
          </p:cNvPr>
          <p:cNvCxnSpPr/>
          <p:nvPr/>
        </p:nvCxnSpPr>
        <p:spPr>
          <a:xfrm flipH="1">
            <a:off x="5299656" y="4262907"/>
            <a:ext cx="759854" cy="148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63C45E2-BE03-0725-8DB3-9F8BF68B95AD}"/>
              </a:ext>
            </a:extLst>
          </p:cNvPr>
          <p:cNvCxnSpPr>
            <a:endCxn id="9" idx="3"/>
          </p:cNvCxnSpPr>
          <p:nvPr/>
        </p:nvCxnSpPr>
        <p:spPr>
          <a:xfrm flipH="1" flipV="1">
            <a:off x="2929944" y="4159877"/>
            <a:ext cx="764146" cy="251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A24A958-B381-4FFF-E949-EE52C2553CEA}"/>
              </a:ext>
            </a:extLst>
          </p:cNvPr>
          <p:cNvSpPr txBox="1"/>
          <p:nvPr/>
        </p:nvSpPr>
        <p:spPr>
          <a:xfrm>
            <a:off x="5239111" y="4760059"/>
            <a:ext cx="1011815" cy="307777"/>
          </a:xfrm>
          <a:prstGeom prst="rect">
            <a:avLst/>
          </a:prstGeom>
          <a:noFill/>
        </p:spPr>
        <p:txBody>
          <a:bodyPr wrap="none" rtlCol="0">
            <a:spAutoFit/>
          </a:bodyPr>
          <a:lstStyle/>
          <a:p>
            <a:r>
              <a:rPr lang="en-IN" dirty="0">
                <a:latin typeface="Fira Sans" panose="020B0503050000020004" pitchFamily="34" charset="0"/>
              </a:rPr>
              <a:t>TR</a:t>
            </a:r>
            <a:r>
              <a:rPr lang="en-IN" dirty="0">
                <a:latin typeface="Fira Sans" panose="020B0503050000020004" pitchFamily="34" charset="0"/>
                <a:sym typeface="Wingdings" panose="05000000000000000000" pitchFamily="2" charset="2"/>
              </a:rPr>
              <a:t>D (</a:t>
            </a:r>
            <a:r>
              <a:rPr lang="en-IN" dirty="0" err="1">
                <a:latin typeface="Fira Sans" panose="020B0503050000020004" pitchFamily="34" charset="0"/>
                <a:sym typeface="Wingdings" panose="05000000000000000000" pitchFamily="2" charset="2"/>
              </a:rPr>
              <a:t>zk</a:t>
            </a:r>
            <a:r>
              <a:rPr lang="en-IN" dirty="0">
                <a:latin typeface="Fira Sans" panose="020B0503050000020004" pitchFamily="34" charset="0"/>
                <a:sym typeface="Wingdings" panose="05000000000000000000" pitchFamily="2" charset="2"/>
              </a:rPr>
              <a:t>)</a:t>
            </a:r>
            <a:endParaRPr lang="en-IN" dirty="0">
              <a:latin typeface="Fira Sans" panose="020B0503050000020004" pitchFamily="34" charset="0"/>
            </a:endParaRPr>
          </a:p>
        </p:txBody>
      </p:sp>
      <p:sp>
        <p:nvSpPr>
          <p:cNvPr id="20" name="TextBox 19">
            <a:extLst>
              <a:ext uri="{FF2B5EF4-FFF2-40B4-BE49-F238E27FC236}">
                <a16:creationId xmlns:a16="http://schemas.microsoft.com/office/drawing/2014/main" id="{9040B4A5-1C7B-B0D3-0896-2E030F0B3E04}"/>
              </a:ext>
            </a:extLst>
          </p:cNvPr>
          <p:cNvSpPr txBox="1"/>
          <p:nvPr/>
        </p:nvSpPr>
        <p:spPr>
          <a:xfrm>
            <a:off x="2929944" y="4760060"/>
            <a:ext cx="974947" cy="307777"/>
          </a:xfrm>
          <a:prstGeom prst="rect">
            <a:avLst/>
          </a:prstGeom>
          <a:noFill/>
        </p:spPr>
        <p:txBody>
          <a:bodyPr wrap="none" rtlCol="0">
            <a:spAutoFit/>
          </a:bodyPr>
          <a:lstStyle/>
          <a:p>
            <a:r>
              <a:rPr lang="en-IN" dirty="0">
                <a:latin typeface="Fira Sans" panose="020B0503050000020004" pitchFamily="34" charset="0"/>
              </a:rPr>
              <a:t>TS</a:t>
            </a:r>
            <a:r>
              <a:rPr lang="en-IN" dirty="0">
                <a:latin typeface="Fira Sans" panose="020B0503050000020004" pitchFamily="34" charset="0"/>
                <a:sym typeface="Wingdings" panose="05000000000000000000" pitchFamily="2" charset="2"/>
              </a:rPr>
              <a:t>R(pk)</a:t>
            </a:r>
            <a:endParaRPr lang="en-IN" dirty="0">
              <a:latin typeface="Fira Sans" panose="020B0503050000020004" pitchFamily="34" charset="0"/>
            </a:endParaRPr>
          </a:p>
        </p:txBody>
      </p:sp>
    </p:spTree>
    <p:extLst>
      <p:ext uri="{BB962C8B-B14F-4D97-AF65-F5344CB8AC3E}">
        <p14:creationId xmlns:p14="http://schemas.microsoft.com/office/powerpoint/2010/main" val="265559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E2F5C-50E4-1DBA-9004-3FB7A0854B83}"/>
              </a:ext>
            </a:extLst>
          </p:cNvPr>
          <p:cNvSpPr>
            <a:spLocks noGrp="1"/>
          </p:cNvSpPr>
          <p:nvPr>
            <p:ph type="title"/>
          </p:nvPr>
        </p:nvSpPr>
        <p:spPr>
          <a:solidFill>
            <a:schemeClr val="accent3">
              <a:lumMod val="20000"/>
              <a:lumOff val="80000"/>
            </a:schemeClr>
          </a:solidFill>
        </p:spPr>
        <p:txBody>
          <a:bodyPr/>
          <a:lstStyle/>
          <a:p>
            <a:r>
              <a:rPr lang="en-IN" dirty="0"/>
              <a:t>Local Affine Transformation</a:t>
            </a:r>
          </a:p>
        </p:txBody>
      </p:sp>
      <p:sp>
        <p:nvSpPr>
          <p:cNvPr id="5" name="Rectangle 4">
            <a:extLst>
              <a:ext uri="{FF2B5EF4-FFF2-40B4-BE49-F238E27FC236}">
                <a16:creationId xmlns:a16="http://schemas.microsoft.com/office/drawing/2014/main" id="{52F17DF1-9AAB-D212-9C09-141E64D5079B}"/>
              </a:ext>
            </a:extLst>
          </p:cNvPr>
          <p:cNvSpPr/>
          <p:nvPr/>
        </p:nvSpPr>
        <p:spPr>
          <a:xfrm>
            <a:off x="5093594" y="1358721"/>
            <a:ext cx="1493950" cy="131364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r>
              <a:rPr lang="en-IN" dirty="0" err="1">
                <a:solidFill>
                  <a:schemeClr val="tx1"/>
                </a:solidFill>
                <a:latin typeface="Fira Sans" panose="020B0503050000020004" pitchFamily="34" charset="0"/>
              </a:rPr>
              <a:t>Zk</a:t>
            </a:r>
            <a:endParaRPr lang="en-IN" dirty="0">
              <a:solidFill>
                <a:schemeClr val="tx1"/>
              </a:solidFill>
              <a:latin typeface="Fira Sans" panose="020B0503050000020004" pitchFamily="34" charset="0"/>
            </a:endParaRPr>
          </a:p>
        </p:txBody>
      </p:sp>
      <p:sp>
        <p:nvSpPr>
          <p:cNvPr id="9" name="Rectangle 8">
            <a:extLst>
              <a:ext uri="{FF2B5EF4-FFF2-40B4-BE49-F238E27FC236}">
                <a16:creationId xmlns:a16="http://schemas.microsoft.com/office/drawing/2014/main" id="{39A251A3-D887-3EEB-E262-6387ED5F237C}"/>
              </a:ext>
            </a:extLst>
          </p:cNvPr>
          <p:cNvSpPr/>
          <p:nvPr/>
        </p:nvSpPr>
        <p:spPr>
          <a:xfrm>
            <a:off x="7250805" y="1358721"/>
            <a:ext cx="1493950" cy="131364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r>
              <a:rPr lang="en-IN" dirty="0">
                <a:solidFill>
                  <a:schemeClr val="tx1"/>
                </a:solidFill>
                <a:latin typeface="Fira Sans" panose="020B0503050000020004" pitchFamily="34" charset="0"/>
              </a:rPr>
              <a:t>pk</a:t>
            </a:r>
          </a:p>
        </p:txBody>
      </p:sp>
      <p:sp>
        <p:nvSpPr>
          <p:cNvPr id="10" name="TextBox 9">
            <a:extLst>
              <a:ext uri="{FF2B5EF4-FFF2-40B4-BE49-F238E27FC236}">
                <a16:creationId xmlns:a16="http://schemas.microsoft.com/office/drawing/2014/main" id="{C83C437A-F017-1712-725E-542402A718D3}"/>
              </a:ext>
            </a:extLst>
          </p:cNvPr>
          <p:cNvSpPr txBox="1"/>
          <p:nvPr/>
        </p:nvSpPr>
        <p:spPr>
          <a:xfrm>
            <a:off x="5460642" y="2719849"/>
            <a:ext cx="580608" cy="307777"/>
          </a:xfrm>
          <a:prstGeom prst="rect">
            <a:avLst/>
          </a:prstGeom>
          <a:noFill/>
        </p:spPr>
        <p:txBody>
          <a:bodyPr wrap="none" rtlCol="0">
            <a:spAutoFit/>
          </a:bodyPr>
          <a:lstStyle/>
          <a:p>
            <a:r>
              <a:rPr lang="en-IN" dirty="0">
                <a:latin typeface="Fira Sans" panose="020B0503050000020004" pitchFamily="34" charset="0"/>
              </a:rPr>
              <a:t>X,S,D</a:t>
            </a:r>
          </a:p>
        </p:txBody>
      </p:sp>
      <p:sp>
        <p:nvSpPr>
          <p:cNvPr id="11" name="TextBox 10">
            <a:extLst>
              <a:ext uri="{FF2B5EF4-FFF2-40B4-BE49-F238E27FC236}">
                <a16:creationId xmlns:a16="http://schemas.microsoft.com/office/drawing/2014/main" id="{31B78ADA-F19F-D405-A2E6-13126DA146D6}"/>
              </a:ext>
            </a:extLst>
          </p:cNvPr>
          <p:cNvSpPr txBox="1"/>
          <p:nvPr/>
        </p:nvSpPr>
        <p:spPr>
          <a:xfrm>
            <a:off x="7850945" y="2719848"/>
            <a:ext cx="293670" cy="307777"/>
          </a:xfrm>
          <a:prstGeom prst="rect">
            <a:avLst/>
          </a:prstGeom>
          <a:noFill/>
        </p:spPr>
        <p:txBody>
          <a:bodyPr wrap="none" rtlCol="0">
            <a:spAutoFit/>
          </a:bodyPr>
          <a:lstStyle/>
          <a:p>
            <a:r>
              <a:rPr lang="en-IN" dirty="0">
                <a:latin typeface="Fira Sans" panose="020B0503050000020004" pitchFamily="34" charset="0"/>
              </a:rPr>
              <a:t>R</a:t>
            </a:r>
          </a:p>
        </p:txBody>
      </p:sp>
      <p:sp>
        <p:nvSpPr>
          <p:cNvPr id="13" name="TextBox 12">
            <a:extLst>
              <a:ext uri="{FF2B5EF4-FFF2-40B4-BE49-F238E27FC236}">
                <a16:creationId xmlns:a16="http://schemas.microsoft.com/office/drawing/2014/main" id="{502925B9-97EC-F46F-9535-AFEA418E30E1}"/>
              </a:ext>
            </a:extLst>
          </p:cNvPr>
          <p:cNvSpPr txBox="1"/>
          <p:nvPr/>
        </p:nvSpPr>
        <p:spPr>
          <a:xfrm>
            <a:off x="289774" y="1550298"/>
            <a:ext cx="4803820" cy="2031325"/>
          </a:xfrm>
          <a:prstGeom prst="rect">
            <a:avLst/>
          </a:prstGeom>
          <a:noFill/>
        </p:spPr>
        <p:txBody>
          <a:bodyPr wrap="square">
            <a:spAutoFit/>
          </a:bodyPr>
          <a:lstStyle/>
          <a:p>
            <a:r>
              <a:rPr lang="en-US" dirty="0">
                <a:latin typeface="Fira Sans" panose="020B0503050000020004" pitchFamily="34" charset="0"/>
              </a:rPr>
              <a:t>Given a frame X, we estimate each transformation </a:t>
            </a:r>
          </a:p>
          <a:p>
            <a:r>
              <a:rPr lang="en-US" dirty="0">
                <a:latin typeface="Fira Sans" panose="020B0503050000020004" pitchFamily="34" charset="0"/>
              </a:rPr>
              <a:t>TX</a:t>
            </a:r>
            <a:r>
              <a:rPr lang="en-US" dirty="0">
                <a:latin typeface="Fira Sans" panose="020B0503050000020004" pitchFamily="34" charset="0"/>
                <a:sym typeface="Wingdings" panose="05000000000000000000" pitchFamily="2" charset="2"/>
              </a:rPr>
              <a:t></a:t>
            </a:r>
            <a:r>
              <a:rPr lang="en-US" dirty="0">
                <a:latin typeface="Fira Sans" panose="020B0503050000020004" pitchFamily="34" charset="0"/>
              </a:rPr>
              <a:t>R in the neighbourhood of the learned keypoints.</a:t>
            </a:r>
          </a:p>
          <a:p>
            <a:r>
              <a:rPr lang="en-US" dirty="0">
                <a:latin typeface="Fira Sans" panose="020B0503050000020004" pitchFamily="34" charset="0"/>
              </a:rPr>
              <a:t>Formally, given a transformation TX</a:t>
            </a:r>
            <a:r>
              <a:rPr lang="en-US" dirty="0">
                <a:latin typeface="Fira Sans" panose="020B0503050000020004" pitchFamily="34" charset="0"/>
                <a:sym typeface="Wingdings" panose="05000000000000000000" pitchFamily="2" charset="2"/>
              </a:rPr>
              <a:t></a:t>
            </a:r>
            <a:r>
              <a:rPr lang="en-US" dirty="0">
                <a:latin typeface="Fira Sans" panose="020B0503050000020004" pitchFamily="34" charset="0"/>
              </a:rPr>
              <a:t>R, we consider its first order Taylor expansions in K keypoints p1…. </a:t>
            </a:r>
            <a:r>
              <a:rPr lang="en-US" dirty="0" err="1">
                <a:latin typeface="Fira Sans" panose="020B0503050000020004" pitchFamily="34" charset="0"/>
              </a:rPr>
              <a:t>pK.</a:t>
            </a:r>
            <a:endParaRPr lang="en-US" dirty="0">
              <a:latin typeface="Fira Sans" panose="020B0503050000020004" pitchFamily="34" charset="0"/>
            </a:endParaRPr>
          </a:p>
          <a:p>
            <a:endParaRPr lang="en-US" dirty="0">
              <a:latin typeface="Fira Sans" panose="020B0503050000020004" pitchFamily="34" charset="0"/>
            </a:endParaRPr>
          </a:p>
          <a:p>
            <a:endParaRPr lang="en-US" dirty="0">
              <a:latin typeface="Fira Sans" panose="020B0503050000020004" pitchFamily="34" charset="0"/>
            </a:endParaRPr>
          </a:p>
          <a:p>
            <a:endParaRPr lang="en-US" dirty="0">
              <a:latin typeface="Fira Sans" panose="020B0503050000020004" pitchFamily="34" charset="0"/>
            </a:endParaRPr>
          </a:p>
          <a:p>
            <a:endParaRPr lang="en-US" dirty="0">
              <a:latin typeface="Fira Sans" panose="020B0503050000020004" pitchFamily="34" charset="0"/>
            </a:endParaRPr>
          </a:p>
          <a:p>
            <a:endParaRPr lang="en-US" dirty="0">
              <a:latin typeface="Fira Sans" panose="020B0503050000020004" pitchFamily="34" charset="0"/>
            </a:endParaRPr>
          </a:p>
        </p:txBody>
      </p:sp>
      <p:pic>
        <p:nvPicPr>
          <p:cNvPr id="15" name="Picture 14">
            <a:extLst>
              <a:ext uri="{FF2B5EF4-FFF2-40B4-BE49-F238E27FC236}">
                <a16:creationId xmlns:a16="http://schemas.microsoft.com/office/drawing/2014/main" id="{5D7D5002-7051-4065-7DC9-568417ECCA09}"/>
              </a:ext>
            </a:extLst>
          </p:cNvPr>
          <p:cNvPicPr>
            <a:picLocks noChangeAspect="1"/>
          </p:cNvPicPr>
          <p:nvPr/>
        </p:nvPicPr>
        <p:blipFill>
          <a:blip r:embed="rId2"/>
          <a:stretch>
            <a:fillRect/>
          </a:stretch>
        </p:blipFill>
        <p:spPr>
          <a:xfrm>
            <a:off x="23303" y="2954702"/>
            <a:ext cx="5664251" cy="642854"/>
          </a:xfrm>
          <a:prstGeom prst="rect">
            <a:avLst/>
          </a:prstGeom>
        </p:spPr>
      </p:pic>
      <p:pic>
        <p:nvPicPr>
          <p:cNvPr id="17" name="Picture 16">
            <a:extLst>
              <a:ext uri="{FF2B5EF4-FFF2-40B4-BE49-F238E27FC236}">
                <a16:creationId xmlns:a16="http://schemas.microsoft.com/office/drawing/2014/main" id="{18393327-D616-B5A9-5601-B078C56CE567}"/>
              </a:ext>
            </a:extLst>
          </p:cNvPr>
          <p:cNvPicPr>
            <a:picLocks noChangeAspect="1"/>
          </p:cNvPicPr>
          <p:nvPr/>
        </p:nvPicPr>
        <p:blipFill>
          <a:blip r:embed="rId3"/>
          <a:stretch>
            <a:fillRect/>
          </a:stretch>
        </p:blipFill>
        <p:spPr>
          <a:xfrm>
            <a:off x="537690" y="3812331"/>
            <a:ext cx="4491510" cy="1249305"/>
          </a:xfrm>
          <a:prstGeom prst="rect">
            <a:avLst/>
          </a:prstGeom>
        </p:spPr>
      </p:pic>
      <p:sp>
        <p:nvSpPr>
          <p:cNvPr id="19" name="TextBox 18">
            <a:extLst>
              <a:ext uri="{FF2B5EF4-FFF2-40B4-BE49-F238E27FC236}">
                <a16:creationId xmlns:a16="http://schemas.microsoft.com/office/drawing/2014/main" id="{F97A38DD-BE2E-6DE1-73A3-C1E61A6D79DC}"/>
              </a:ext>
            </a:extLst>
          </p:cNvPr>
          <p:cNvSpPr txBox="1"/>
          <p:nvPr/>
        </p:nvSpPr>
        <p:spPr>
          <a:xfrm>
            <a:off x="6207617" y="3221545"/>
            <a:ext cx="2814034" cy="954107"/>
          </a:xfrm>
          <a:prstGeom prst="rect">
            <a:avLst/>
          </a:prstGeom>
          <a:noFill/>
        </p:spPr>
        <p:txBody>
          <a:bodyPr wrap="square">
            <a:spAutoFit/>
          </a:bodyPr>
          <a:lstStyle/>
          <a:p>
            <a:r>
              <a:rPr lang="en-US" dirty="0">
                <a:latin typeface="Fira Sans" panose="020B0503050000020004" pitchFamily="34" charset="0"/>
              </a:rPr>
              <a:t>P : point locations in reference pose space</a:t>
            </a:r>
          </a:p>
          <a:p>
            <a:r>
              <a:rPr lang="en-US" dirty="0">
                <a:latin typeface="Fira Sans" panose="020B0503050000020004" pitchFamily="34" charset="0"/>
              </a:rPr>
              <a:t>Z : point locations in X, S, D space</a:t>
            </a:r>
            <a:endParaRPr lang="en-IN" dirty="0">
              <a:latin typeface="Fira Sans" panose="020B0503050000020004" pitchFamily="34" charset="0"/>
            </a:endParaRPr>
          </a:p>
        </p:txBody>
      </p:sp>
      <p:sp>
        <p:nvSpPr>
          <p:cNvPr id="20" name="TextBox 19">
            <a:extLst>
              <a:ext uri="{FF2B5EF4-FFF2-40B4-BE49-F238E27FC236}">
                <a16:creationId xmlns:a16="http://schemas.microsoft.com/office/drawing/2014/main" id="{E45244B9-1B9C-A602-9BFC-5B94014F8B9C}"/>
              </a:ext>
            </a:extLst>
          </p:cNvPr>
          <p:cNvSpPr txBox="1"/>
          <p:nvPr/>
        </p:nvSpPr>
        <p:spPr>
          <a:xfrm>
            <a:off x="322122" y="3535332"/>
            <a:ext cx="5612434" cy="276999"/>
          </a:xfrm>
          <a:prstGeom prst="rect">
            <a:avLst/>
          </a:prstGeom>
          <a:noFill/>
        </p:spPr>
        <p:txBody>
          <a:bodyPr wrap="none" rtlCol="0">
            <a:spAutoFit/>
          </a:bodyPr>
          <a:lstStyle/>
          <a:p>
            <a:r>
              <a:rPr lang="en-US" sz="1200" dirty="0">
                <a:latin typeface="Fira Sans" panose="020B0503050000020004" pitchFamily="34" charset="0"/>
              </a:rPr>
              <a:t>After computing again the first order Taylor expansion for the above Equation</a:t>
            </a:r>
            <a:endParaRPr lang="en-IN" sz="1200" dirty="0">
              <a:latin typeface="Fira Sans" panose="020B0503050000020004" pitchFamily="34" charset="0"/>
            </a:endParaRPr>
          </a:p>
        </p:txBody>
      </p:sp>
    </p:spTree>
    <p:extLst>
      <p:ext uri="{BB962C8B-B14F-4D97-AF65-F5344CB8AC3E}">
        <p14:creationId xmlns:p14="http://schemas.microsoft.com/office/powerpoint/2010/main" val="3588967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15525-B364-6B1C-5767-B1F487F29C17}"/>
              </a:ext>
            </a:extLst>
          </p:cNvPr>
          <p:cNvSpPr>
            <a:spLocks noGrp="1"/>
          </p:cNvSpPr>
          <p:nvPr>
            <p:ph type="title"/>
          </p:nvPr>
        </p:nvSpPr>
        <p:spPr>
          <a:solidFill>
            <a:schemeClr val="accent4">
              <a:lumMod val="20000"/>
              <a:lumOff val="80000"/>
            </a:schemeClr>
          </a:solidFill>
        </p:spPr>
        <p:txBody>
          <a:bodyPr/>
          <a:lstStyle/>
          <a:p>
            <a:r>
              <a:rPr lang="en-IN" dirty="0"/>
              <a:t>Motion Estimation module</a:t>
            </a:r>
          </a:p>
        </p:txBody>
      </p:sp>
      <p:sp>
        <p:nvSpPr>
          <p:cNvPr id="4" name="TextBox 3">
            <a:extLst>
              <a:ext uri="{FF2B5EF4-FFF2-40B4-BE49-F238E27FC236}">
                <a16:creationId xmlns:a16="http://schemas.microsoft.com/office/drawing/2014/main" id="{BCD32252-E1F6-B246-5AB6-27387831D9AA}"/>
              </a:ext>
            </a:extLst>
          </p:cNvPr>
          <p:cNvSpPr txBox="1"/>
          <p:nvPr/>
        </p:nvSpPr>
        <p:spPr>
          <a:xfrm>
            <a:off x="695459" y="1606105"/>
            <a:ext cx="7753082" cy="1661993"/>
          </a:xfrm>
          <a:prstGeom prst="rect">
            <a:avLst/>
          </a:prstGeom>
          <a:noFill/>
        </p:spPr>
        <p:txBody>
          <a:bodyPr wrap="square">
            <a:spAutoFit/>
          </a:bodyPr>
          <a:lstStyle/>
          <a:p>
            <a:r>
              <a:rPr lang="en-IN" sz="1800" b="1" dirty="0">
                <a:latin typeface="Fira Sans" panose="020B0503050000020004" pitchFamily="34" charset="0"/>
              </a:rPr>
              <a:t>Dense Motion network</a:t>
            </a:r>
          </a:p>
          <a:p>
            <a:pPr marL="285750" indent="-285750">
              <a:buFont typeface="Arial" panose="020B0604020202020204" pitchFamily="34" charset="0"/>
              <a:buChar char="•"/>
            </a:pPr>
            <a:endParaRPr lang="en-IN" b="1" dirty="0">
              <a:latin typeface="Fira Sans" panose="020B0503050000020004" pitchFamily="34" charset="0"/>
            </a:endParaRPr>
          </a:p>
          <a:p>
            <a:pPr marL="285750" indent="-285750">
              <a:buFont typeface="Arial" panose="020B0604020202020204" pitchFamily="34" charset="0"/>
              <a:buChar char="•"/>
            </a:pPr>
            <a:r>
              <a:rPr lang="en-US" dirty="0">
                <a:latin typeface="Fira Sans" panose="020B0503050000020004" pitchFamily="34" charset="0"/>
              </a:rPr>
              <a:t>It combines the local approximations to obtain the resulting dense motion field TS</a:t>
            </a:r>
            <a:r>
              <a:rPr lang="en-US" dirty="0">
                <a:latin typeface="Fira Sans" panose="020B0503050000020004" pitchFamily="34" charset="0"/>
                <a:sym typeface="Wingdings" panose="05000000000000000000" pitchFamily="2" charset="2"/>
              </a:rPr>
              <a:t></a:t>
            </a:r>
            <a:r>
              <a:rPr lang="en-US" dirty="0">
                <a:latin typeface="Fira Sans" panose="020B0503050000020004" pitchFamily="34" charset="0"/>
              </a:rPr>
              <a:t>D.</a:t>
            </a:r>
          </a:p>
          <a:p>
            <a:pPr marL="285750" indent="-285750">
              <a:buFont typeface="Arial" panose="020B0604020202020204" pitchFamily="34" charset="0"/>
              <a:buChar char="•"/>
            </a:pPr>
            <a:endParaRPr lang="en-US" dirty="0">
              <a:latin typeface="Fira Sans" panose="020B0503050000020004" pitchFamily="34" charset="0"/>
            </a:endParaRPr>
          </a:p>
          <a:p>
            <a:pPr marL="285750" indent="-285750">
              <a:buFont typeface="Arial" panose="020B0604020202020204" pitchFamily="34" charset="0"/>
              <a:buChar char="•"/>
            </a:pPr>
            <a:r>
              <a:rPr lang="en-US" dirty="0">
                <a:latin typeface="Fira Sans" panose="020B0503050000020004" pitchFamily="34" charset="0"/>
              </a:rPr>
              <a:t>Furthermore, in addition to the dense motion field, this network outputs an occlusion mask OS</a:t>
            </a:r>
            <a:r>
              <a:rPr lang="en-US" dirty="0">
                <a:latin typeface="Fira Sans" panose="020B0503050000020004" pitchFamily="34" charset="0"/>
                <a:sym typeface="Wingdings" panose="05000000000000000000" pitchFamily="2" charset="2"/>
              </a:rPr>
              <a:t></a:t>
            </a:r>
            <a:r>
              <a:rPr lang="en-US" dirty="0">
                <a:latin typeface="Fira Sans" panose="020B0503050000020004" pitchFamily="34" charset="0"/>
              </a:rPr>
              <a:t> D that indicates which image parts of D can be reconstructed by warping of the source image and which parts should be </a:t>
            </a:r>
            <a:r>
              <a:rPr lang="en-US" dirty="0" err="1">
                <a:latin typeface="Fira Sans" panose="020B0503050000020004" pitchFamily="34" charset="0"/>
              </a:rPr>
              <a:t>inpainted</a:t>
            </a:r>
            <a:r>
              <a:rPr lang="en-US" dirty="0">
                <a:latin typeface="Fira Sans" panose="020B0503050000020004" pitchFamily="34" charset="0"/>
              </a:rPr>
              <a:t>, i.e. inferred from the context.</a:t>
            </a:r>
            <a:endParaRPr lang="en-IN" b="1" dirty="0">
              <a:latin typeface="Fira Sans" panose="020B0503050000020004" pitchFamily="34" charset="0"/>
            </a:endParaRPr>
          </a:p>
        </p:txBody>
      </p:sp>
    </p:spTree>
    <p:extLst>
      <p:ext uri="{BB962C8B-B14F-4D97-AF65-F5344CB8AC3E}">
        <p14:creationId xmlns:p14="http://schemas.microsoft.com/office/powerpoint/2010/main" val="4207185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15525-B364-6B1C-5767-B1F487F29C17}"/>
              </a:ext>
            </a:extLst>
          </p:cNvPr>
          <p:cNvSpPr>
            <a:spLocks noGrp="1"/>
          </p:cNvSpPr>
          <p:nvPr>
            <p:ph type="title"/>
          </p:nvPr>
        </p:nvSpPr>
        <p:spPr>
          <a:solidFill>
            <a:schemeClr val="accent4">
              <a:lumMod val="20000"/>
              <a:lumOff val="80000"/>
            </a:schemeClr>
          </a:solidFill>
        </p:spPr>
        <p:txBody>
          <a:bodyPr/>
          <a:lstStyle/>
          <a:p>
            <a:r>
              <a:rPr lang="en-IN" dirty="0"/>
              <a:t>Generator Network</a:t>
            </a:r>
          </a:p>
        </p:txBody>
      </p:sp>
      <p:sp>
        <p:nvSpPr>
          <p:cNvPr id="4" name="TextBox 3">
            <a:extLst>
              <a:ext uri="{FF2B5EF4-FFF2-40B4-BE49-F238E27FC236}">
                <a16:creationId xmlns:a16="http://schemas.microsoft.com/office/drawing/2014/main" id="{BCD32252-E1F6-B246-5AB6-27387831D9AA}"/>
              </a:ext>
            </a:extLst>
          </p:cNvPr>
          <p:cNvSpPr txBox="1"/>
          <p:nvPr/>
        </p:nvSpPr>
        <p:spPr>
          <a:xfrm>
            <a:off x="695459" y="1606105"/>
            <a:ext cx="7753082" cy="1415772"/>
          </a:xfrm>
          <a:prstGeom prst="rect">
            <a:avLst/>
          </a:prstGeom>
          <a:noFill/>
        </p:spPr>
        <p:txBody>
          <a:bodyPr wrap="square">
            <a:spAutoFit/>
          </a:bodyPr>
          <a:lstStyle/>
          <a:p>
            <a:r>
              <a:rPr lang="en-IN" sz="1600" b="1" dirty="0">
                <a:latin typeface="Fira Sans" panose="020B0503050000020004" pitchFamily="34" charset="0"/>
              </a:rPr>
              <a:t>Occlusion Handling</a:t>
            </a:r>
          </a:p>
          <a:p>
            <a:r>
              <a:rPr lang="en-US" dirty="0">
                <a:latin typeface="Fira Sans" panose="020B0503050000020004" pitchFamily="34" charset="0"/>
              </a:rPr>
              <a:t>The source image S is not pixel-to-pixel aligned with the image to be generated D. </a:t>
            </a:r>
            <a:endParaRPr lang="en-IN" b="1" dirty="0">
              <a:latin typeface="Fira Sans" panose="020B0503050000020004" pitchFamily="34" charset="0"/>
            </a:endParaRPr>
          </a:p>
          <a:p>
            <a:pPr marL="285750" indent="-285750">
              <a:buFontTx/>
              <a:buChar char="-"/>
            </a:pPr>
            <a:r>
              <a:rPr lang="en-IN" dirty="0">
                <a:latin typeface="Fira Sans" panose="020B0503050000020004" pitchFamily="34" charset="0"/>
              </a:rPr>
              <a:t>Misalignment issue</a:t>
            </a:r>
          </a:p>
          <a:p>
            <a:pPr marL="285750" indent="-285750">
              <a:buFontTx/>
              <a:buChar char="-"/>
            </a:pPr>
            <a:r>
              <a:rPr lang="en-IN" dirty="0">
                <a:latin typeface="Fira Sans" panose="020B0503050000020004" pitchFamily="34" charset="0"/>
              </a:rPr>
              <a:t>Use feature warping strategy</a:t>
            </a:r>
          </a:p>
          <a:p>
            <a:pPr marL="285750" indent="-285750">
              <a:buFontTx/>
              <a:buChar char="-"/>
            </a:pPr>
            <a:endParaRPr lang="en-IN" b="1" dirty="0">
              <a:latin typeface="Fira Sans" panose="020B0503050000020004" pitchFamily="34" charset="0"/>
            </a:endParaRPr>
          </a:p>
          <a:p>
            <a:endParaRPr lang="en-IN" b="1" dirty="0">
              <a:latin typeface="Fira Sans" panose="020B0503050000020004" pitchFamily="34" charset="0"/>
            </a:endParaRPr>
          </a:p>
        </p:txBody>
      </p:sp>
      <p:sp>
        <p:nvSpPr>
          <p:cNvPr id="9" name="TextBox 8">
            <a:extLst>
              <a:ext uri="{FF2B5EF4-FFF2-40B4-BE49-F238E27FC236}">
                <a16:creationId xmlns:a16="http://schemas.microsoft.com/office/drawing/2014/main" id="{0395866F-C4AD-B4A0-7374-905EC0092318}"/>
              </a:ext>
            </a:extLst>
          </p:cNvPr>
          <p:cNvSpPr txBox="1"/>
          <p:nvPr/>
        </p:nvSpPr>
        <p:spPr>
          <a:xfrm>
            <a:off x="650383" y="2921026"/>
            <a:ext cx="8397026" cy="1384995"/>
          </a:xfrm>
          <a:prstGeom prst="rect">
            <a:avLst/>
          </a:prstGeom>
          <a:noFill/>
        </p:spPr>
        <p:txBody>
          <a:bodyPr wrap="square">
            <a:spAutoFit/>
          </a:bodyPr>
          <a:lstStyle/>
          <a:p>
            <a:r>
              <a:rPr lang="en-US" dirty="0">
                <a:latin typeface="Fira Sans" panose="020B0503050000020004" pitchFamily="34" charset="0"/>
              </a:rPr>
              <a:t>After two down-sampling convolutional blocks, we obtain a feature map                      of dimension H’ x W’</a:t>
            </a:r>
          </a:p>
          <a:p>
            <a:r>
              <a:rPr lang="en-US" dirty="0">
                <a:latin typeface="Fira Sans" panose="020B0503050000020004" pitchFamily="34" charset="0"/>
              </a:rPr>
              <a:t>The occluded parts in S cannot be recovered by image-warping and thus should be </a:t>
            </a:r>
            <a:r>
              <a:rPr lang="en-US" dirty="0" err="1">
                <a:latin typeface="Fira Sans" panose="020B0503050000020004" pitchFamily="34" charset="0"/>
              </a:rPr>
              <a:t>inpainted</a:t>
            </a:r>
            <a:endParaRPr lang="en-US" dirty="0">
              <a:latin typeface="Fira Sans" panose="020B0503050000020004" pitchFamily="34" charset="0"/>
            </a:endParaRPr>
          </a:p>
          <a:p>
            <a:r>
              <a:rPr lang="en-US" dirty="0">
                <a:latin typeface="Fira Sans" panose="020B0503050000020004" pitchFamily="34" charset="0"/>
              </a:rPr>
              <a:t>Consequently, we introduce an occlusion map                            to </a:t>
            </a:r>
            <a:r>
              <a:rPr lang="en-US" dirty="0" err="1">
                <a:latin typeface="Fira Sans" panose="020B0503050000020004" pitchFamily="34" charset="0"/>
              </a:rPr>
              <a:t>maskout</a:t>
            </a:r>
            <a:r>
              <a:rPr lang="en-US" dirty="0">
                <a:latin typeface="Fira Sans" panose="020B0503050000020004" pitchFamily="34" charset="0"/>
              </a:rPr>
              <a:t> the feature map regions that should be </a:t>
            </a:r>
            <a:r>
              <a:rPr lang="en-US" dirty="0" err="1">
                <a:latin typeface="Fira Sans" panose="020B0503050000020004" pitchFamily="34" charset="0"/>
              </a:rPr>
              <a:t>inpainted</a:t>
            </a:r>
            <a:r>
              <a:rPr lang="en-US" dirty="0">
                <a:latin typeface="Fira Sans" panose="020B0503050000020004" pitchFamily="34" charset="0"/>
              </a:rPr>
              <a:t>. </a:t>
            </a:r>
          </a:p>
          <a:p>
            <a:r>
              <a:rPr lang="en-US" dirty="0">
                <a:latin typeface="Fira Sans" panose="020B0503050000020004" pitchFamily="34" charset="0"/>
              </a:rPr>
              <a:t>Thus, the occlusion mask diminishes the impact of the features corresponding to the occluded parts</a:t>
            </a:r>
            <a:endParaRPr lang="en-IN" dirty="0">
              <a:latin typeface="Fira Sans" panose="020B0503050000020004" pitchFamily="34" charset="0"/>
            </a:endParaRPr>
          </a:p>
        </p:txBody>
      </p:sp>
      <p:pic>
        <p:nvPicPr>
          <p:cNvPr id="11" name="Picture 10">
            <a:extLst>
              <a:ext uri="{FF2B5EF4-FFF2-40B4-BE49-F238E27FC236}">
                <a16:creationId xmlns:a16="http://schemas.microsoft.com/office/drawing/2014/main" id="{881DD38D-5F83-CE6B-0438-724CE019FD5A}"/>
              </a:ext>
            </a:extLst>
          </p:cNvPr>
          <p:cNvPicPr>
            <a:picLocks noChangeAspect="1"/>
          </p:cNvPicPr>
          <p:nvPr/>
        </p:nvPicPr>
        <p:blipFill>
          <a:blip r:embed="rId2"/>
          <a:stretch>
            <a:fillRect/>
          </a:stretch>
        </p:blipFill>
        <p:spPr>
          <a:xfrm>
            <a:off x="6654162" y="2991461"/>
            <a:ext cx="966235" cy="208540"/>
          </a:xfrm>
          <a:prstGeom prst="rect">
            <a:avLst/>
          </a:prstGeom>
        </p:spPr>
      </p:pic>
      <p:pic>
        <p:nvPicPr>
          <p:cNvPr id="13" name="Picture 12">
            <a:extLst>
              <a:ext uri="{FF2B5EF4-FFF2-40B4-BE49-F238E27FC236}">
                <a16:creationId xmlns:a16="http://schemas.microsoft.com/office/drawing/2014/main" id="{B1596AC5-7F1E-4C57-D1C7-B1D30D8D5B28}"/>
              </a:ext>
            </a:extLst>
          </p:cNvPr>
          <p:cNvPicPr>
            <a:picLocks noChangeAspect="1"/>
          </p:cNvPicPr>
          <p:nvPr/>
        </p:nvPicPr>
        <p:blipFill>
          <a:blip r:embed="rId3"/>
          <a:stretch>
            <a:fillRect/>
          </a:stretch>
        </p:blipFill>
        <p:spPr>
          <a:xfrm>
            <a:off x="4487729" y="3646249"/>
            <a:ext cx="1204733" cy="159601"/>
          </a:xfrm>
          <a:prstGeom prst="rect">
            <a:avLst/>
          </a:prstGeom>
        </p:spPr>
      </p:pic>
    </p:spTree>
    <p:extLst>
      <p:ext uri="{BB962C8B-B14F-4D97-AF65-F5344CB8AC3E}">
        <p14:creationId xmlns:p14="http://schemas.microsoft.com/office/powerpoint/2010/main" val="1495591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15525-B364-6B1C-5767-B1F487F29C17}"/>
              </a:ext>
            </a:extLst>
          </p:cNvPr>
          <p:cNvSpPr>
            <a:spLocks noGrp="1"/>
          </p:cNvSpPr>
          <p:nvPr>
            <p:ph type="title"/>
          </p:nvPr>
        </p:nvSpPr>
        <p:spPr>
          <a:solidFill>
            <a:schemeClr val="accent4">
              <a:lumMod val="20000"/>
              <a:lumOff val="80000"/>
            </a:schemeClr>
          </a:solidFill>
        </p:spPr>
        <p:txBody>
          <a:bodyPr/>
          <a:lstStyle/>
          <a:p>
            <a:r>
              <a:rPr lang="en-IN" dirty="0"/>
              <a:t>Generator Network</a:t>
            </a:r>
          </a:p>
        </p:txBody>
      </p:sp>
      <p:sp>
        <p:nvSpPr>
          <p:cNvPr id="4" name="TextBox 3">
            <a:extLst>
              <a:ext uri="{FF2B5EF4-FFF2-40B4-BE49-F238E27FC236}">
                <a16:creationId xmlns:a16="http://schemas.microsoft.com/office/drawing/2014/main" id="{BCD32252-E1F6-B246-5AB6-27387831D9AA}"/>
              </a:ext>
            </a:extLst>
          </p:cNvPr>
          <p:cNvSpPr txBox="1"/>
          <p:nvPr/>
        </p:nvSpPr>
        <p:spPr>
          <a:xfrm>
            <a:off x="695459" y="1606105"/>
            <a:ext cx="7753082" cy="523220"/>
          </a:xfrm>
          <a:prstGeom prst="rect">
            <a:avLst/>
          </a:prstGeom>
          <a:noFill/>
        </p:spPr>
        <p:txBody>
          <a:bodyPr wrap="square">
            <a:spAutoFit/>
          </a:bodyPr>
          <a:lstStyle/>
          <a:p>
            <a:pPr marL="285750" indent="-285750">
              <a:buFontTx/>
              <a:buChar char="-"/>
            </a:pPr>
            <a:endParaRPr lang="en-IN" b="1" dirty="0">
              <a:latin typeface="Fira Sans" panose="020B0503050000020004" pitchFamily="34" charset="0"/>
            </a:endParaRPr>
          </a:p>
          <a:p>
            <a:endParaRPr lang="en-IN" b="1" dirty="0">
              <a:latin typeface="Fira Sans" panose="020B0503050000020004" pitchFamily="34" charset="0"/>
            </a:endParaRPr>
          </a:p>
        </p:txBody>
      </p:sp>
      <p:sp>
        <p:nvSpPr>
          <p:cNvPr id="5" name="TextBox 4">
            <a:extLst>
              <a:ext uri="{FF2B5EF4-FFF2-40B4-BE49-F238E27FC236}">
                <a16:creationId xmlns:a16="http://schemas.microsoft.com/office/drawing/2014/main" id="{DF74BEF7-C5D5-4176-DFD3-21FF5308E73F}"/>
              </a:ext>
            </a:extLst>
          </p:cNvPr>
          <p:cNvSpPr txBox="1"/>
          <p:nvPr/>
        </p:nvSpPr>
        <p:spPr>
          <a:xfrm>
            <a:off x="1580879" y="2054369"/>
            <a:ext cx="6474855" cy="2677656"/>
          </a:xfrm>
          <a:prstGeom prst="rect">
            <a:avLst/>
          </a:prstGeom>
          <a:noFill/>
        </p:spPr>
        <p:txBody>
          <a:bodyPr wrap="square">
            <a:spAutoFit/>
          </a:bodyPr>
          <a:lstStyle/>
          <a:p>
            <a:r>
              <a:rPr lang="en-US" dirty="0">
                <a:latin typeface="Fira Sans" panose="020B0503050000020004" pitchFamily="34" charset="0"/>
              </a:rPr>
              <a:t>The transformed feature map is written as:</a:t>
            </a:r>
          </a:p>
          <a:p>
            <a:endParaRPr lang="en-US" dirty="0">
              <a:latin typeface="Fira Sans" panose="020B0503050000020004" pitchFamily="34" charset="0"/>
            </a:endParaRPr>
          </a:p>
          <a:p>
            <a:endParaRPr lang="en-US" dirty="0">
              <a:latin typeface="Fira Sans" panose="020B0503050000020004" pitchFamily="34" charset="0"/>
            </a:endParaRPr>
          </a:p>
          <a:p>
            <a:endParaRPr lang="en-US" dirty="0">
              <a:latin typeface="Fira Sans" panose="020B0503050000020004" pitchFamily="34" charset="0"/>
            </a:endParaRPr>
          </a:p>
          <a:p>
            <a:endParaRPr lang="en-US" dirty="0">
              <a:latin typeface="Fira Sans" panose="020B0503050000020004" pitchFamily="34" charset="0"/>
            </a:endParaRPr>
          </a:p>
          <a:p>
            <a:endParaRPr lang="en-US" dirty="0">
              <a:latin typeface="Fira Sans" panose="020B0503050000020004" pitchFamily="34" charset="0"/>
            </a:endParaRPr>
          </a:p>
          <a:p>
            <a:r>
              <a:rPr lang="en-US" dirty="0">
                <a:latin typeface="Fira Sans" panose="020B0503050000020004" pitchFamily="34" charset="0"/>
              </a:rPr>
              <a:t>where </a:t>
            </a:r>
          </a:p>
          <a:p>
            <a:r>
              <a:rPr lang="en-US" dirty="0" err="1">
                <a:latin typeface="Fira Sans" panose="020B0503050000020004" pitchFamily="34" charset="0"/>
              </a:rPr>
              <a:t>fw</a:t>
            </a:r>
            <a:r>
              <a:rPr lang="en-US" dirty="0">
                <a:latin typeface="Fira Sans" panose="020B0503050000020004" pitchFamily="34" charset="0"/>
              </a:rPr>
              <a:t>( .,.) denotes the back-warping operation</a:t>
            </a:r>
          </a:p>
          <a:p>
            <a:r>
              <a:rPr lang="en-US" dirty="0">
                <a:latin typeface="Fira Sans" panose="020B0503050000020004" pitchFamily="34" charset="0"/>
              </a:rPr>
              <a:t>          denotes the Hadamard product. </a:t>
            </a:r>
          </a:p>
          <a:p>
            <a:r>
              <a:rPr lang="en-US" dirty="0">
                <a:latin typeface="Fira Sans" panose="020B0503050000020004" pitchFamily="34" charset="0"/>
              </a:rPr>
              <a:t>                          </a:t>
            </a:r>
          </a:p>
          <a:p>
            <a:r>
              <a:rPr lang="en-US" dirty="0">
                <a:latin typeface="Fira Sans" panose="020B0503050000020004" pitchFamily="34" charset="0"/>
              </a:rPr>
              <a:t>                     : feature map</a:t>
            </a:r>
          </a:p>
          <a:p>
            <a:endParaRPr lang="en-IN" dirty="0">
              <a:latin typeface="Fira Sans" panose="020B0503050000020004" pitchFamily="34" charset="0"/>
            </a:endParaRPr>
          </a:p>
        </p:txBody>
      </p:sp>
      <p:pic>
        <p:nvPicPr>
          <p:cNvPr id="7" name="Picture 6">
            <a:extLst>
              <a:ext uri="{FF2B5EF4-FFF2-40B4-BE49-F238E27FC236}">
                <a16:creationId xmlns:a16="http://schemas.microsoft.com/office/drawing/2014/main" id="{A102C103-6D1D-4AA1-8CC6-399B592816C9}"/>
              </a:ext>
            </a:extLst>
          </p:cNvPr>
          <p:cNvPicPr>
            <a:picLocks noChangeAspect="1"/>
          </p:cNvPicPr>
          <p:nvPr/>
        </p:nvPicPr>
        <p:blipFill>
          <a:blip r:embed="rId2"/>
          <a:stretch>
            <a:fillRect/>
          </a:stretch>
        </p:blipFill>
        <p:spPr>
          <a:xfrm>
            <a:off x="3081129" y="2413688"/>
            <a:ext cx="2981741" cy="552527"/>
          </a:xfrm>
          <a:prstGeom prst="rect">
            <a:avLst/>
          </a:prstGeom>
        </p:spPr>
      </p:pic>
      <p:pic>
        <p:nvPicPr>
          <p:cNvPr id="10" name="Picture 9">
            <a:extLst>
              <a:ext uri="{FF2B5EF4-FFF2-40B4-BE49-F238E27FC236}">
                <a16:creationId xmlns:a16="http://schemas.microsoft.com/office/drawing/2014/main" id="{813724FF-8338-0697-C8CC-7FABBF156BF2}"/>
              </a:ext>
            </a:extLst>
          </p:cNvPr>
          <p:cNvPicPr>
            <a:picLocks noChangeAspect="1"/>
          </p:cNvPicPr>
          <p:nvPr/>
        </p:nvPicPr>
        <p:blipFill>
          <a:blip r:embed="rId3"/>
          <a:stretch>
            <a:fillRect/>
          </a:stretch>
        </p:blipFill>
        <p:spPr>
          <a:xfrm>
            <a:off x="1835157" y="3796682"/>
            <a:ext cx="219106" cy="228632"/>
          </a:xfrm>
          <a:prstGeom prst="rect">
            <a:avLst/>
          </a:prstGeom>
        </p:spPr>
      </p:pic>
      <p:pic>
        <p:nvPicPr>
          <p:cNvPr id="12" name="Picture 11">
            <a:extLst>
              <a:ext uri="{FF2B5EF4-FFF2-40B4-BE49-F238E27FC236}">
                <a16:creationId xmlns:a16="http://schemas.microsoft.com/office/drawing/2014/main" id="{BAF7BAE2-13DF-A4C8-76FB-760B36CF09D9}"/>
              </a:ext>
            </a:extLst>
          </p:cNvPr>
          <p:cNvPicPr>
            <a:picLocks noChangeAspect="1"/>
          </p:cNvPicPr>
          <p:nvPr/>
        </p:nvPicPr>
        <p:blipFill>
          <a:blip r:embed="rId4"/>
          <a:stretch>
            <a:fillRect/>
          </a:stretch>
        </p:blipFill>
        <p:spPr>
          <a:xfrm>
            <a:off x="1722783" y="4215873"/>
            <a:ext cx="966235" cy="208540"/>
          </a:xfrm>
          <a:prstGeom prst="rect">
            <a:avLst/>
          </a:prstGeom>
        </p:spPr>
      </p:pic>
    </p:spTree>
    <p:extLst>
      <p:ext uri="{BB962C8B-B14F-4D97-AF65-F5344CB8AC3E}">
        <p14:creationId xmlns:p14="http://schemas.microsoft.com/office/powerpoint/2010/main" val="2053040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E3010-466E-D70F-2907-7202EAAA1929}"/>
              </a:ext>
            </a:extLst>
          </p:cNvPr>
          <p:cNvSpPr>
            <a:spLocks noGrp="1"/>
          </p:cNvSpPr>
          <p:nvPr>
            <p:ph type="title"/>
          </p:nvPr>
        </p:nvSpPr>
        <p:spPr>
          <a:xfrm>
            <a:off x="457200" y="411474"/>
            <a:ext cx="3445099" cy="915049"/>
          </a:xfrm>
        </p:spPr>
        <p:txBody>
          <a:bodyPr/>
          <a:lstStyle/>
          <a:p>
            <a:r>
              <a:rPr lang="en-IN" dirty="0"/>
              <a:t>Implementation</a:t>
            </a:r>
          </a:p>
        </p:txBody>
      </p:sp>
      <p:pic>
        <p:nvPicPr>
          <p:cNvPr id="6" name="Picture 5">
            <a:extLst>
              <a:ext uri="{FF2B5EF4-FFF2-40B4-BE49-F238E27FC236}">
                <a16:creationId xmlns:a16="http://schemas.microsoft.com/office/drawing/2014/main" id="{9F4A28B1-F03E-3D5C-E330-C4F89C06DF1C}"/>
              </a:ext>
            </a:extLst>
          </p:cNvPr>
          <p:cNvPicPr>
            <a:picLocks noChangeAspect="1"/>
          </p:cNvPicPr>
          <p:nvPr/>
        </p:nvPicPr>
        <p:blipFill>
          <a:blip r:embed="rId2"/>
          <a:stretch>
            <a:fillRect/>
          </a:stretch>
        </p:blipFill>
        <p:spPr>
          <a:xfrm>
            <a:off x="4061877" y="231170"/>
            <a:ext cx="4753711" cy="4779518"/>
          </a:xfrm>
          <a:prstGeom prst="rect">
            <a:avLst/>
          </a:prstGeom>
        </p:spPr>
      </p:pic>
      <p:sp>
        <p:nvSpPr>
          <p:cNvPr id="7" name="TextBox 6">
            <a:extLst>
              <a:ext uri="{FF2B5EF4-FFF2-40B4-BE49-F238E27FC236}">
                <a16:creationId xmlns:a16="http://schemas.microsoft.com/office/drawing/2014/main" id="{97DC930B-804D-977E-5E67-02F75F16875C}"/>
              </a:ext>
            </a:extLst>
          </p:cNvPr>
          <p:cNvSpPr txBox="1"/>
          <p:nvPr/>
        </p:nvSpPr>
        <p:spPr>
          <a:xfrm>
            <a:off x="669702" y="1326523"/>
            <a:ext cx="2968580" cy="738664"/>
          </a:xfrm>
          <a:prstGeom prst="rect">
            <a:avLst/>
          </a:prstGeom>
          <a:noFill/>
        </p:spPr>
        <p:txBody>
          <a:bodyPr wrap="square" rtlCol="0">
            <a:spAutoFit/>
          </a:bodyPr>
          <a:lstStyle/>
          <a:p>
            <a:r>
              <a:rPr lang="en-IN" dirty="0">
                <a:latin typeface="Fira Sans" panose="020B0503050000020004" pitchFamily="34" charset="0"/>
              </a:rPr>
              <a:t>Our GITHUB repository for this project is shown here.</a:t>
            </a:r>
          </a:p>
          <a:p>
            <a:endParaRPr lang="en-IN" dirty="0">
              <a:latin typeface="Fira Sans" panose="020B0503050000020004" pitchFamily="34" charset="0"/>
            </a:endParaRPr>
          </a:p>
        </p:txBody>
      </p:sp>
      <p:pic>
        <p:nvPicPr>
          <p:cNvPr id="9" name="Picture 8">
            <a:extLst>
              <a:ext uri="{FF2B5EF4-FFF2-40B4-BE49-F238E27FC236}">
                <a16:creationId xmlns:a16="http://schemas.microsoft.com/office/drawing/2014/main" id="{EFABA94F-349E-645D-88B7-B6E8A190258C}"/>
              </a:ext>
            </a:extLst>
          </p:cNvPr>
          <p:cNvPicPr>
            <a:picLocks noChangeAspect="1"/>
          </p:cNvPicPr>
          <p:nvPr/>
        </p:nvPicPr>
        <p:blipFill>
          <a:blip r:embed="rId3"/>
          <a:stretch>
            <a:fillRect/>
          </a:stretch>
        </p:blipFill>
        <p:spPr>
          <a:xfrm>
            <a:off x="986095" y="2241572"/>
            <a:ext cx="2387307" cy="1878610"/>
          </a:xfrm>
          <a:prstGeom prst="rect">
            <a:avLst/>
          </a:prstGeom>
        </p:spPr>
      </p:pic>
    </p:spTree>
    <p:extLst>
      <p:ext uri="{BB962C8B-B14F-4D97-AF65-F5344CB8AC3E}">
        <p14:creationId xmlns:p14="http://schemas.microsoft.com/office/powerpoint/2010/main" val="2175513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853427-92C7-01E8-DA08-6FD8113883F3}"/>
              </a:ext>
            </a:extLst>
          </p:cNvPr>
          <p:cNvSpPr>
            <a:spLocks noGrp="1"/>
          </p:cNvSpPr>
          <p:nvPr>
            <p:ph type="title"/>
          </p:nvPr>
        </p:nvSpPr>
        <p:spPr/>
        <p:txBody>
          <a:bodyPr/>
          <a:lstStyle/>
          <a:p>
            <a:r>
              <a:rPr lang="en-IN" dirty="0"/>
              <a:t>Results</a:t>
            </a:r>
          </a:p>
        </p:txBody>
      </p:sp>
      <p:pic>
        <p:nvPicPr>
          <p:cNvPr id="8" name="Picture 7">
            <a:extLst>
              <a:ext uri="{FF2B5EF4-FFF2-40B4-BE49-F238E27FC236}">
                <a16:creationId xmlns:a16="http://schemas.microsoft.com/office/drawing/2014/main" id="{77A0DB1E-23C4-4A27-FA3A-F97AD53DEA98}"/>
              </a:ext>
            </a:extLst>
          </p:cNvPr>
          <p:cNvPicPr>
            <a:picLocks noChangeAspect="1"/>
          </p:cNvPicPr>
          <p:nvPr/>
        </p:nvPicPr>
        <p:blipFill>
          <a:blip r:embed="rId6"/>
          <a:stretch>
            <a:fillRect/>
          </a:stretch>
        </p:blipFill>
        <p:spPr>
          <a:xfrm>
            <a:off x="253082" y="892975"/>
            <a:ext cx="3033512" cy="1706452"/>
          </a:xfrm>
          <a:prstGeom prst="rect">
            <a:avLst/>
          </a:prstGeom>
        </p:spPr>
      </p:pic>
      <p:sp>
        <p:nvSpPr>
          <p:cNvPr id="10" name="TextBox 9">
            <a:extLst>
              <a:ext uri="{FF2B5EF4-FFF2-40B4-BE49-F238E27FC236}">
                <a16:creationId xmlns:a16="http://schemas.microsoft.com/office/drawing/2014/main" id="{C7EAB728-1FC0-61D5-2BF7-039295E804F1}"/>
              </a:ext>
            </a:extLst>
          </p:cNvPr>
          <p:cNvSpPr txBox="1"/>
          <p:nvPr/>
        </p:nvSpPr>
        <p:spPr>
          <a:xfrm>
            <a:off x="1120461" y="2674911"/>
            <a:ext cx="1298753" cy="307777"/>
          </a:xfrm>
          <a:prstGeom prst="rect">
            <a:avLst/>
          </a:prstGeom>
          <a:noFill/>
        </p:spPr>
        <p:txBody>
          <a:bodyPr wrap="square" rtlCol="0">
            <a:spAutoFit/>
          </a:bodyPr>
          <a:lstStyle/>
          <a:p>
            <a:r>
              <a:rPr lang="en-IN" dirty="0">
                <a:latin typeface="Fira Sans" panose="020B0503050000020004" pitchFamily="34" charset="0"/>
              </a:rPr>
              <a:t>Source Image</a:t>
            </a:r>
          </a:p>
        </p:txBody>
      </p:sp>
      <p:pic>
        <p:nvPicPr>
          <p:cNvPr id="11" name="driving">
            <a:hlinkClick r:id="" action="ppaction://media"/>
            <a:extLst>
              <a:ext uri="{FF2B5EF4-FFF2-40B4-BE49-F238E27FC236}">
                <a16:creationId xmlns:a16="http://schemas.microsoft.com/office/drawing/2014/main" id="{0D6A5FAF-78E9-1AB3-3C33-92897E606E2D}"/>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523116" y="892975"/>
            <a:ext cx="2197769" cy="2197769"/>
          </a:xfrm>
          <a:prstGeom prst="rect">
            <a:avLst/>
          </a:prstGeom>
        </p:spPr>
      </p:pic>
      <p:sp>
        <p:nvSpPr>
          <p:cNvPr id="12" name="TextBox 11">
            <a:extLst>
              <a:ext uri="{FF2B5EF4-FFF2-40B4-BE49-F238E27FC236}">
                <a16:creationId xmlns:a16="http://schemas.microsoft.com/office/drawing/2014/main" id="{202287E5-E1E0-BBD0-D384-CEAD0E2DA4B5}"/>
              </a:ext>
            </a:extLst>
          </p:cNvPr>
          <p:cNvSpPr txBox="1"/>
          <p:nvPr/>
        </p:nvSpPr>
        <p:spPr>
          <a:xfrm>
            <a:off x="6038045" y="3509455"/>
            <a:ext cx="1298753" cy="307777"/>
          </a:xfrm>
          <a:prstGeom prst="rect">
            <a:avLst/>
          </a:prstGeom>
          <a:noFill/>
        </p:spPr>
        <p:txBody>
          <a:bodyPr wrap="square" rtlCol="0">
            <a:spAutoFit/>
          </a:bodyPr>
          <a:lstStyle/>
          <a:p>
            <a:r>
              <a:rPr lang="en-IN" dirty="0">
                <a:latin typeface="Fira Sans" panose="020B0503050000020004" pitchFamily="34" charset="0"/>
              </a:rPr>
              <a:t>Driving Video</a:t>
            </a:r>
          </a:p>
        </p:txBody>
      </p:sp>
      <p:pic>
        <p:nvPicPr>
          <p:cNvPr id="13" name="result">
            <a:hlinkClick r:id="" action="ppaction://media"/>
            <a:extLst>
              <a:ext uri="{FF2B5EF4-FFF2-40B4-BE49-F238E27FC236}">
                <a16:creationId xmlns:a16="http://schemas.microsoft.com/office/drawing/2014/main" id="{D93185EF-744C-148C-AD12-02D38E79E617}"/>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2562895" y="2982688"/>
            <a:ext cx="1887544" cy="1887544"/>
          </a:xfrm>
          <a:prstGeom prst="rect">
            <a:avLst/>
          </a:prstGeom>
        </p:spPr>
      </p:pic>
      <p:sp>
        <p:nvSpPr>
          <p:cNvPr id="14" name="TextBox 13">
            <a:extLst>
              <a:ext uri="{FF2B5EF4-FFF2-40B4-BE49-F238E27FC236}">
                <a16:creationId xmlns:a16="http://schemas.microsoft.com/office/drawing/2014/main" id="{50A949D6-E469-E79C-19B5-9E4D16D4B647}"/>
              </a:ext>
            </a:extLst>
          </p:cNvPr>
          <p:cNvSpPr txBox="1"/>
          <p:nvPr/>
        </p:nvSpPr>
        <p:spPr>
          <a:xfrm>
            <a:off x="4943340" y="4372775"/>
            <a:ext cx="1298753" cy="307777"/>
          </a:xfrm>
          <a:prstGeom prst="rect">
            <a:avLst/>
          </a:prstGeom>
          <a:noFill/>
        </p:spPr>
        <p:txBody>
          <a:bodyPr wrap="square" rtlCol="0">
            <a:spAutoFit/>
          </a:bodyPr>
          <a:lstStyle/>
          <a:p>
            <a:r>
              <a:rPr lang="en-IN" dirty="0">
                <a:latin typeface="Fira Sans" panose="020B0503050000020004" pitchFamily="34" charset="0"/>
              </a:rPr>
              <a:t>Result</a:t>
            </a:r>
          </a:p>
        </p:txBody>
      </p:sp>
    </p:spTree>
    <p:extLst>
      <p:ext uri="{BB962C8B-B14F-4D97-AF65-F5344CB8AC3E}">
        <p14:creationId xmlns:p14="http://schemas.microsoft.com/office/powerpoint/2010/main" val="4165840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34"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034"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1"/>
                </p:tgtEl>
              </p:cMediaNode>
            </p:video>
            <p:seq concurrent="1" nextAc="seek">
              <p:cTn id="12" restart="whenNotActive" fill="hold" evtFilter="cancelBubble" nodeType="interactiveSeq">
                <p:stCondLst>
                  <p:cond evt="onClick" delay="0">
                    <p:tgtEl>
                      <p:spTgt spid="11"/>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1"/>
                                        </p:tgtEl>
                                      </p:cBhvr>
                                    </p:cmd>
                                  </p:childTnLst>
                                </p:cTn>
                              </p:par>
                            </p:childTnLst>
                          </p:cTn>
                        </p:par>
                      </p:childTnLst>
                    </p:cTn>
                  </p:par>
                </p:childTnLst>
              </p:cTn>
              <p:nextCondLst>
                <p:cond evt="onClick" delay="0">
                  <p:tgtEl>
                    <p:spTgt spid="11"/>
                  </p:tgtEl>
                </p:cond>
              </p:nextCondLst>
            </p:seq>
            <p:video>
              <p:cMediaNode vol="80000">
                <p:cTn id="17" fill="hold" display="0">
                  <p:stCondLst>
                    <p:cond delay="indefinite"/>
                  </p:stCondLst>
                </p:cTn>
                <p:tgtEl>
                  <p:spTgt spid="13"/>
                </p:tgtEl>
              </p:cMediaNode>
            </p:video>
            <p:seq concurrent="1" nextAc="seek">
              <p:cTn id="18" restart="whenNotActive" fill="hold" evtFilter="cancelBubble" nodeType="interactiveSeq">
                <p:stCondLst>
                  <p:cond evt="onClick" delay="0">
                    <p:tgtEl>
                      <p:spTgt spid="1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43"/>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solidFill>
                  <a:schemeClr val="dk1"/>
                </a:solidFill>
              </a:rPr>
              <a:t>Team Members</a:t>
            </a:r>
            <a:endParaRPr dirty="0">
              <a:solidFill>
                <a:schemeClr val="dk1"/>
              </a:solidFill>
            </a:endParaRPr>
          </a:p>
        </p:txBody>
      </p:sp>
      <p:sp>
        <p:nvSpPr>
          <p:cNvPr id="1523" name="Google Shape;1523;p43"/>
          <p:cNvSpPr/>
          <p:nvPr/>
        </p:nvSpPr>
        <p:spPr>
          <a:xfrm>
            <a:off x="7110650" y="1702700"/>
            <a:ext cx="1572600" cy="366000"/>
          </a:xfrm>
          <a:prstGeom prst="roundRect">
            <a:avLst>
              <a:gd name="adj" fmla="val 50000"/>
            </a:avLst>
          </a:prstGeom>
          <a:solidFill>
            <a:srgbClr val="FFFFFF"/>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IN" dirty="0">
                <a:solidFill>
                  <a:schemeClr val="dk1"/>
                </a:solidFill>
                <a:latin typeface="Fira Sans Extra Condensed SemiBold"/>
                <a:ea typeface="Fira Sans Extra Condensed SemiBold"/>
                <a:cs typeface="Fira Sans Extra Condensed SemiBold"/>
                <a:sym typeface="Fira Sans Extra Condensed SemiBold"/>
              </a:rPr>
              <a:t>CB.EN.U4AIE21018</a:t>
            </a:r>
            <a:endParaRPr dirty="0">
              <a:solidFill>
                <a:schemeClr val="dk1"/>
              </a:solidFill>
              <a:latin typeface="Fira Sans Extra Condensed SemiBold"/>
              <a:ea typeface="Fira Sans Extra Condensed SemiBold"/>
              <a:cs typeface="Fira Sans Extra Condensed SemiBold"/>
              <a:sym typeface="Fira Sans Extra Condensed SemiBold"/>
            </a:endParaRPr>
          </a:p>
        </p:txBody>
      </p:sp>
      <p:cxnSp>
        <p:nvCxnSpPr>
          <p:cNvPr id="1524" name="Google Shape;1524;p43"/>
          <p:cNvCxnSpPr>
            <a:stCxn id="1525" idx="3"/>
            <a:endCxn id="1523" idx="1"/>
          </p:cNvCxnSpPr>
          <p:nvPr/>
        </p:nvCxnSpPr>
        <p:spPr>
          <a:xfrm rot="10800000" flipH="1">
            <a:off x="6332211" y="1885600"/>
            <a:ext cx="778500" cy="7500"/>
          </a:xfrm>
          <a:prstGeom prst="straightConnector1">
            <a:avLst/>
          </a:prstGeom>
          <a:noFill/>
          <a:ln w="28575" cap="flat" cmpd="sng">
            <a:solidFill>
              <a:schemeClr val="accent1"/>
            </a:solidFill>
            <a:prstDash val="solid"/>
            <a:round/>
            <a:headEnd type="none" w="med" len="med"/>
            <a:tailEnd type="none" w="med" len="med"/>
          </a:ln>
        </p:spPr>
      </p:cxnSp>
      <p:sp>
        <p:nvSpPr>
          <p:cNvPr id="1526" name="Google Shape;1526;p43"/>
          <p:cNvSpPr/>
          <p:nvPr/>
        </p:nvSpPr>
        <p:spPr>
          <a:xfrm>
            <a:off x="7110650" y="2533625"/>
            <a:ext cx="1572600" cy="366000"/>
          </a:xfrm>
          <a:prstGeom prst="roundRect">
            <a:avLst>
              <a:gd name="adj" fmla="val 50000"/>
            </a:avLst>
          </a:prstGeom>
          <a:solidFill>
            <a:srgbClr val="FFFFFF"/>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IN" dirty="0">
                <a:solidFill>
                  <a:schemeClr val="dk1"/>
                </a:solidFill>
                <a:latin typeface="Fira Sans Extra Condensed SemiBold"/>
                <a:ea typeface="Fira Sans Extra Condensed SemiBold"/>
                <a:cs typeface="Fira Sans Extra Condensed SemiBold"/>
                <a:sym typeface="Fira Sans Extra Condensed SemiBold"/>
              </a:rPr>
              <a:t>CB.EN.U4AIE21032</a:t>
            </a:r>
          </a:p>
        </p:txBody>
      </p:sp>
      <p:cxnSp>
        <p:nvCxnSpPr>
          <p:cNvPr id="1527" name="Google Shape;1527;p43"/>
          <p:cNvCxnSpPr>
            <a:stCxn id="1528" idx="3"/>
            <a:endCxn id="1526" idx="1"/>
          </p:cNvCxnSpPr>
          <p:nvPr/>
        </p:nvCxnSpPr>
        <p:spPr>
          <a:xfrm rot="10800000" flipH="1">
            <a:off x="6340715" y="2716525"/>
            <a:ext cx="769800" cy="7500"/>
          </a:xfrm>
          <a:prstGeom prst="straightConnector1">
            <a:avLst/>
          </a:prstGeom>
          <a:noFill/>
          <a:ln w="28575" cap="flat" cmpd="sng">
            <a:solidFill>
              <a:schemeClr val="accent2"/>
            </a:solidFill>
            <a:prstDash val="solid"/>
            <a:round/>
            <a:headEnd type="none" w="med" len="med"/>
            <a:tailEnd type="none" w="med" len="med"/>
          </a:ln>
        </p:spPr>
      </p:cxnSp>
      <p:sp>
        <p:nvSpPr>
          <p:cNvPr id="1529" name="Google Shape;1529;p43"/>
          <p:cNvSpPr/>
          <p:nvPr/>
        </p:nvSpPr>
        <p:spPr>
          <a:xfrm>
            <a:off x="7110650" y="3364550"/>
            <a:ext cx="1572600" cy="366000"/>
          </a:xfrm>
          <a:prstGeom prst="roundRect">
            <a:avLst>
              <a:gd name="adj" fmla="val 50000"/>
            </a:avLst>
          </a:prstGeom>
          <a:solidFill>
            <a:srgbClr val="FFFFFF"/>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algn="ctr">
              <a:buSzPts val="1100"/>
            </a:pPr>
            <a:endParaRPr lang="en-IN" dirty="0">
              <a:solidFill>
                <a:schemeClr val="dk1"/>
              </a:solidFill>
              <a:latin typeface="Fira Sans Extra Condensed SemiBold"/>
              <a:ea typeface="Fira Sans Extra Condensed SemiBold"/>
              <a:cs typeface="Fira Sans Extra Condensed SemiBold"/>
              <a:sym typeface="Fira Sans Extra Condensed SemiBold"/>
            </a:endParaRPr>
          </a:p>
          <a:p>
            <a:pPr algn="ctr">
              <a:buSzPts val="1100"/>
            </a:pPr>
            <a:r>
              <a:rPr lang="en-IN" dirty="0">
                <a:solidFill>
                  <a:schemeClr val="dk1"/>
                </a:solidFill>
                <a:latin typeface="Fira Sans Extra Condensed SemiBold"/>
                <a:ea typeface="Fira Sans Extra Condensed SemiBold"/>
                <a:cs typeface="Fira Sans Extra Condensed SemiBold"/>
                <a:sym typeface="Fira Sans Extra Condensed SemiBold"/>
              </a:rPr>
              <a:t>CB.EN.U4AIE21035</a:t>
            </a:r>
          </a:p>
          <a:p>
            <a:pPr marL="0" lvl="0" indent="0" algn="ctr" rtl="0">
              <a:spcBef>
                <a:spcPts val="0"/>
              </a:spcBef>
              <a:spcAft>
                <a:spcPts val="0"/>
              </a:spcAft>
              <a:buClr>
                <a:srgbClr val="000000"/>
              </a:buClr>
              <a:buSzPts val="1100"/>
              <a:buFont typeface="Arial"/>
              <a:buNone/>
            </a:pPr>
            <a:endParaRPr sz="1600" dirty="0">
              <a:solidFill>
                <a:schemeClr val="dk1"/>
              </a:solidFill>
              <a:latin typeface="Fira Sans Extra Condensed SemiBold"/>
              <a:ea typeface="Fira Sans Extra Condensed SemiBold"/>
              <a:cs typeface="Fira Sans Extra Condensed SemiBold"/>
              <a:sym typeface="Fira Sans Extra Condensed SemiBold"/>
            </a:endParaRPr>
          </a:p>
        </p:txBody>
      </p:sp>
      <p:cxnSp>
        <p:nvCxnSpPr>
          <p:cNvPr id="1530" name="Google Shape;1530;p43"/>
          <p:cNvCxnSpPr>
            <a:stCxn id="1531" idx="3"/>
            <a:endCxn id="1529" idx="1"/>
          </p:cNvCxnSpPr>
          <p:nvPr/>
        </p:nvCxnSpPr>
        <p:spPr>
          <a:xfrm rot="10800000" flipH="1">
            <a:off x="6332213" y="3547450"/>
            <a:ext cx="778500" cy="7500"/>
          </a:xfrm>
          <a:prstGeom prst="straightConnector1">
            <a:avLst/>
          </a:prstGeom>
          <a:noFill/>
          <a:ln w="28575" cap="flat" cmpd="sng">
            <a:solidFill>
              <a:schemeClr val="accent3"/>
            </a:solidFill>
            <a:prstDash val="solid"/>
            <a:round/>
            <a:headEnd type="none" w="med" len="med"/>
            <a:tailEnd type="none" w="med" len="med"/>
          </a:ln>
        </p:spPr>
      </p:cxnSp>
      <p:sp>
        <p:nvSpPr>
          <p:cNvPr id="1532" name="Google Shape;1532;p43"/>
          <p:cNvSpPr/>
          <p:nvPr/>
        </p:nvSpPr>
        <p:spPr>
          <a:xfrm>
            <a:off x="7110650" y="4195475"/>
            <a:ext cx="1572600" cy="366000"/>
          </a:xfrm>
          <a:prstGeom prst="roundRect">
            <a:avLst>
              <a:gd name="adj" fmla="val 50000"/>
            </a:avLst>
          </a:prstGeom>
          <a:solidFill>
            <a:srgbClr val="FFFFFF"/>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algn="ctr">
              <a:buSzPts val="1100"/>
            </a:pPr>
            <a:endParaRPr lang="en-IN" dirty="0">
              <a:solidFill>
                <a:schemeClr val="dk1"/>
              </a:solidFill>
              <a:latin typeface="Fira Sans Extra Condensed SemiBold"/>
              <a:ea typeface="Fira Sans Extra Condensed SemiBold"/>
              <a:cs typeface="Fira Sans Extra Condensed SemiBold"/>
              <a:sym typeface="Fira Sans Extra Condensed SemiBold"/>
            </a:endParaRPr>
          </a:p>
          <a:p>
            <a:pPr algn="ctr">
              <a:buSzPts val="1100"/>
            </a:pPr>
            <a:r>
              <a:rPr lang="en-IN" dirty="0">
                <a:solidFill>
                  <a:schemeClr val="dk1"/>
                </a:solidFill>
                <a:latin typeface="Fira Sans Extra Condensed SemiBold"/>
                <a:ea typeface="Fira Sans Extra Condensed SemiBold"/>
                <a:cs typeface="Fira Sans Extra Condensed SemiBold"/>
                <a:sym typeface="Fira Sans Extra Condensed SemiBold"/>
              </a:rPr>
              <a:t>CB.EN.U4AIE21041</a:t>
            </a:r>
          </a:p>
          <a:p>
            <a:pPr marL="0" lvl="0" indent="0" algn="ctr" rtl="0">
              <a:spcBef>
                <a:spcPts val="0"/>
              </a:spcBef>
              <a:spcAft>
                <a:spcPts val="0"/>
              </a:spcAft>
              <a:buClr>
                <a:srgbClr val="000000"/>
              </a:buClr>
              <a:buSzPts val="1100"/>
              <a:buFont typeface="Arial"/>
              <a:buNone/>
            </a:pPr>
            <a:endParaRPr sz="1600" dirty="0">
              <a:solidFill>
                <a:schemeClr val="dk1"/>
              </a:solidFill>
              <a:latin typeface="Fira Sans Extra Condensed SemiBold"/>
              <a:ea typeface="Fira Sans Extra Condensed SemiBold"/>
              <a:cs typeface="Fira Sans Extra Condensed SemiBold"/>
              <a:sym typeface="Fira Sans Extra Condensed SemiBold"/>
            </a:endParaRPr>
          </a:p>
        </p:txBody>
      </p:sp>
      <p:cxnSp>
        <p:nvCxnSpPr>
          <p:cNvPr id="1533" name="Google Shape;1533;p43"/>
          <p:cNvCxnSpPr>
            <a:stCxn id="1534" idx="3"/>
            <a:endCxn id="1532" idx="1"/>
          </p:cNvCxnSpPr>
          <p:nvPr/>
        </p:nvCxnSpPr>
        <p:spPr>
          <a:xfrm rot="10800000" flipH="1">
            <a:off x="6332213" y="4378375"/>
            <a:ext cx="778500" cy="7500"/>
          </a:xfrm>
          <a:prstGeom prst="straightConnector1">
            <a:avLst/>
          </a:prstGeom>
          <a:noFill/>
          <a:ln w="28575" cap="flat" cmpd="sng">
            <a:solidFill>
              <a:schemeClr val="accent4"/>
            </a:solidFill>
            <a:prstDash val="solid"/>
            <a:round/>
            <a:headEnd type="none" w="med" len="med"/>
            <a:tailEnd type="none" w="med" len="med"/>
          </a:ln>
        </p:spPr>
      </p:cxnSp>
      <p:sp>
        <p:nvSpPr>
          <p:cNvPr id="1535" name="Google Shape;1535;p43"/>
          <p:cNvSpPr/>
          <p:nvPr/>
        </p:nvSpPr>
        <p:spPr>
          <a:xfrm>
            <a:off x="3349200" y="4089175"/>
            <a:ext cx="3314100" cy="593400"/>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3"/>
          <p:cNvSpPr/>
          <p:nvPr/>
        </p:nvSpPr>
        <p:spPr>
          <a:xfrm>
            <a:off x="3349200" y="3258400"/>
            <a:ext cx="3314100" cy="593400"/>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3"/>
          <p:cNvSpPr/>
          <p:nvPr/>
        </p:nvSpPr>
        <p:spPr>
          <a:xfrm>
            <a:off x="3349200" y="2427325"/>
            <a:ext cx="3314100" cy="593400"/>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3"/>
          <p:cNvSpPr/>
          <p:nvPr/>
        </p:nvSpPr>
        <p:spPr>
          <a:xfrm>
            <a:off x="3349200" y="1596450"/>
            <a:ext cx="3314100" cy="593400"/>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3"/>
          <p:cNvSpPr/>
          <p:nvPr/>
        </p:nvSpPr>
        <p:spPr>
          <a:xfrm>
            <a:off x="3989811" y="1688050"/>
            <a:ext cx="2342400" cy="410100"/>
          </a:xfrm>
          <a:prstGeom prst="rect">
            <a:avLst/>
          </a:prstGeom>
          <a:noFill/>
          <a:ln>
            <a:noFill/>
          </a:ln>
        </p:spPr>
        <p:txBody>
          <a:bodyPr spcFirstLastPara="1" wrap="square" lIns="548625" tIns="91425" rIns="182875" bIns="91425" anchor="ctr" anchorCtr="0">
            <a:noAutofit/>
          </a:bodyPr>
          <a:lstStyle/>
          <a:p>
            <a:pPr marL="0" lvl="0" indent="0" algn="r" rtl="0">
              <a:spcBef>
                <a:spcPts val="0"/>
              </a:spcBef>
              <a:spcAft>
                <a:spcPts val="0"/>
              </a:spcAft>
              <a:buClr>
                <a:srgbClr val="000000"/>
              </a:buClr>
              <a:buSzPts val="1100"/>
              <a:buFont typeface="Arial"/>
              <a:buNone/>
            </a:pPr>
            <a:r>
              <a:rPr lang="en-IN" sz="1200" dirty="0">
                <a:solidFill>
                  <a:srgbClr val="000000"/>
                </a:solidFill>
                <a:latin typeface="Roboto"/>
                <a:ea typeface="Roboto"/>
                <a:cs typeface="Roboto"/>
                <a:sym typeface="Roboto"/>
              </a:rPr>
              <a:t>J R S Ajay Surya Narayana Raju</a:t>
            </a:r>
            <a:endParaRPr sz="1200" dirty="0">
              <a:solidFill>
                <a:srgbClr val="000000"/>
              </a:solidFill>
              <a:latin typeface="Roboto"/>
              <a:ea typeface="Roboto"/>
              <a:cs typeface="Roboto"/>
              <a:sym typeface="Roboto"/>
            </a:endParaRPr>
          </a:p>
        </p:txBody>
      </p:sp>
      <p:cxnSp>
        <p:nvCxnSpPr>
          <p:cNvPr id="1539" name="Google Shape;1539;p43"/>
          <p:cNvCxnSpPr/>
          <p:nvPr/>
        </p:nvCxnSpPr>
        <p:spPr>
          <a:xfrm rot="10800000" flipH="1">
            <a:off x="1682388" y="1809388"/>
            <a:ext cx="1666800" cy="1330500"/>
          </a:xfrm>
          <a:prstGeom prst="straightConnector1">
            <a:avLst/>
          </a:prstGeom>
          <a:noFill/>
          <a:ln w="28575" cap="flat" cmpd="sng">
            <a:solidFill>
              <a:schemeClr val="accent1"/>
            </a:solidFill>
            <a:prstDash val="solid"/>
            <a:round/>
            <a:headEnd type="none" w="med" len="med"/>
            <a:tailEnd type="none" w="med" len="med"/>
          </a:ln>
        </p:spPr>
      </p:cxnSp>
      <p:sp>
        <p:nvSpPr>
          <p:cNvPr id="1540" name="Google Shape;1540;p43"/>
          <p:cNvSpPr/>
          <p:nvPr/>
        </p:nvSpPr>
        <p:spPr>
          <a:xfrm>
            <a:off x="3247500" y="1546900"/>
            <a:ext cx="692400" cy="692400"/>
          </a:xfrm>
          <a:prstGeom prst="ellipse">
            <a:avLst/>
          </a:prstGeom>
          <a:solidFill>
            <a:srgbClr val="FFFFFF"/>
          </a:solidFill>
          <a:ln w="2857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100" b="1">
                <a:solidFill>
                  <a:schemeClr val="accent1"/>
                </a:solidFill>
                <a:latin typeface="Fira Sans Extra Condensed"/>
                <a:ea typeface="Fira Sans Extra Condensed"/>
                <a:cs typeface="Fira Sans Extra Condensed"/>
                <a:sym typeface="Fira Sans Extra Condensed"/>
              </a:rPr>
              <a:t>01</a:t>
            </a:r>
            <a:endParaRPr sz="2100" b="1">
              <a:solidFill>
                <a:schemeClr val="accent1"/>
              </a:solidFill>
              <a:latin typeface="Fira Sans Extra Condensed"/>
              <a:ea typeface="Fira Sans Extra Condensed"/>
              <a:cs typeface="Fira Sans Extra Condensed"/>
              <a:sym typeface="Fira Sans Extra Condensed"/>
            </a:endParaRPr>
          </a:p>
        </p:txBody>
      </p:sp>
      <p:sp>
        <p:nvSpPr>
          <p:cNvPr id="1528" name="Google Shape;1528;p43"/>
          <p:cNvSpPr/>
          <p:nvPr/>
        </p:nvSpPr>
        <p:spPr>
          <a:xfrm>
            <a:off x="3998315" y="2518975"/>
            <a:ext cx="2342400" cy="410100"/>
          </a:xfrm>
          <a:prstGeom prst="rect">
            <a:avLst/>
          </a:prstGeom>
          <a:noFill/>
          <a:ln>
            <a:noFill/>
          </a:ln>
        </p:spPr>
        <p:txBody>
          <a:bodyPr spcFirstLastPara="1" wrap="square" lIns="548625" tIns="91425" rIns="182875" bIns="91425" anchor="ctr" anchorCtr="0">
            <a:noAutofit/>
          </a:bodyPr>
          <a:lstStyle/>
          <a:p>
            <a:pPr marL="0" lvl="0" indent="0" algn="r" rtl="0">
              <a:spcBef>
                <a:spcPts val="0"/>
              </a:spcBef>
              <a:spcAft>
                <a:spcPts val="0"/>
              </a:spcAft>
              <a:buClr>
                <a:srgbClr val="000000"/>
              </a:buClr>
              <a:buSzPts val="1100"/>
              <a:buFont typeface="Arial"/>
              <a:buNone/>
            </a:pPr>
            <a:r>
              <a:rPr lang="en-IN" sz="1200" dirty="0">
                <a:solidFill>
                  <a:srgbClr val="000000"/>
                </a:solidFill>
                <a:latin typeface="Roboto"/>
                <a:ea typeface="Roboto"/>
                <a:cs typeface="Roboto"/>
                <a:sym typeface="Roboto"/>
              </a:rPr>
              <a:t>Mohitha Velagapudi</a:t>
            </a:r>
            <a:endParaRPr sz="1200" dirty="0">
              <a:solidFill>
                <a:srgbClr val="000000"/>
              </a:solidFill>
              <a:latin typeface="Roboto"/>
              <a:ea typeface="Roboto"/>
              <a:cs typeface="Roboto"/>
              <a:sym typeface="Roboto"/>
            </a:endParaRPr>
          </a:p>
        </p:txBody>
      </p:sp>
      <p:cxnSp>
        <p:nvCxnSpPr>
          <p:cNvPr id="1541" name="Google Shape;1541;p43"/>
          <p:cNvCxnSpPr/>
          <p:nvPr/>
        </p:nvCxnSpPr>
        <p:spPr>
          <a:xfrm rot="10800000" flipH="1">
            <a:off x="1682388" y="2724013"/>
            <a:ext cx="1565100" cy="420600"/>
          </a:xfrm>
          <a:prstGeom prst="straightConnector1">
            <a:avLst/>
          </a:prstGeom>
          <a:noFill/>
          <a:ln w="28575" cap="flat" cmpd="sng">
            <a:solidFill>
              <a:schemeClr val="accent2"/>
            </a:solidFill>
            <a:prstDash val="solid"/>
            <a:round/>
            <a:headEnd type="none" w="med" len="med"/>
            <a:tailEnd type="none" w="med" len="med"/>
          </a:ln>
        </p:spPr>
      </p:cxnSp>
      <p:sp>
        <p:nvSpPr>
          <p:cNvPr id="1542" name="Google Shape;1542;p43"/>
          <p:cNvSpPr/>
          <p:nvPr/>
        </p:nvSpPr>
        <p:spPr>
          <a:xfrm>
            <a:off x="3247500" y="2377825"/>
            <a:ext cx="692400" cy="692400"/>
          </a:xfrm>
          <a:prstGeom prst="ellipse">
            <a:avLst/>
          </a:prstGeom>
          <a:solidFill>
            <a:srgbClr val="FFFFFF"/>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100" b="1">
                <a:solidFill>
                  <a:schemeClr val="accent2"/>
                </a:solidFill>
                <a:latin typeface="Fira Sans Extra Condensed"/>
                <a:ea typeface="Fira Sans Extra Condensed"/>
                <a:cs typeface="Fira Sans Extra Condensed"/>
                <a:sym typeface="Fira Sans Extra Condensed"/>
              </a:rPr>
              <a:t>02</a:t>
            </a:r>
            <a:endParaRPr sz="2100" b="1">
              <a:solidFill>
                <a:schemeClr val="accent2"/>
              </a:solidFill>
              <a:latin typeface="Fira Sans Extra Condensed"/>
              <a:ea typeface="Fira Sans Extra Condensed"/>
              <a:cs typeface="Fira Sans Extra Condensed"/>
              <a:sym typeface="Fira Sans Extra Condensed"/>
            </a:endParaRPr>
          </a:p>
        </p:txBody>
      </p:sp>
      <p:sp>
        <p:nvSpPr>
          <p:cNvPr id="1531" name="Google Shape;1531;p43"/>
          <p:cNvSpPr/>
          <p:nvPr/>
        </p:nvSpPr>
        <p:spPr>
          <a:xfrm>
            <a:off x="3989813" y="3349900"/>
            <a:ext cx="2342400" cy="410100"/>
          </a:xfrm>
          <a:prstGeom prst="rect">
            <a:avLst/>
          </a:prstGeom>
          <a:noFill/>
          <a:ln>
            <a:noFill/>
          </a:ln>
        </p:spPr>
        <p:txBody>
          <a:bodyPr spcFirstLastPara="1" wrap="square" lIns="548625" tIns="91425" rIns="182875" bIns="91425" anchor="ctr" anchorCtr="0">
            <a:noAutofit/>
          </a:bodyPr>
          <a:lstStyle/>
          <a:p>
            <a:pPr marL="0" lvl="0" indent="0" algn="r" rtl="0">
              <a:spcBef>
                <a:spcPts val="0"/>
              </a:spcBef>
              <a:spcAft>
                <a:spcPts val="0"/>
              </a:spcAft>
              <a:buClr>
                <a:srgbClr val="000000"/>
              </a:buClr>
              <a:buSzPts val="1100"/>
              <a:buFont typeface="Arial"/>
              <a:buNone/>
            </a:pPr>
            <a:r>
              <a:rPr lang="en-IN" sz="1200" dirty="0">
                <a:solidFill>
                  <a:srgbClr val="000000"/>
                </a:solidFill>
                <a:latin typeface="Roboto"/>
                <a:ea typeface="Roboto"/>
                <a:cs typeface="Roboto"/>
                <a:sym typeface="Roboto"/>
              </a:rPr>
              <a:t>M Prasanna Teja</a:t>
            </a:r>
            <a:endParaRPr sz="1200" dirty="0">
              <a:solidFill>
                <a:srgbClr val="000000"/>
              </a:solidFill>
              <a:latin typeface="Roboto"/>
              <a:ea typeface="Roboto"/>
              <a:cs typeface="Roboto"/>
              <a:sym typeface="Roboto"/>
            </a:endParaRPr>
          </a:p>
        </p:txBody>
      </p:sp>
      <p:cxnSp>
        <p:nvCxnSpPr>
          <p:cNvPr id="1543" name="Google Shape;1543;p43"/>
          <p:cNvCxnSpPr/>
          <p:nvPr/>
        </p:nvCxnSpPr>
        <p:spPr>
          <a:xfrm>
            <a:off x="1682388" y="3144838"/>
            <a:ext cx="1565100" cy="410100"/>
          </a:xfrm>
          <a:prstGeom prst="straightConnector1">
            <a:avLst/>
          </a:prstGeom>
          <a:noFill/>
          <a:ln w="28575" cap="flat" cmpd="sng">
            <a:solidFill>
              <a:schemeClr val="accent3"/>
            </a:solidFill>
            <a:prstDash val="solid"/>
            <a:round/>
            <a:headEnd type="none" w="med" len="med"/>
            <a:tailEnd type="none" w="med" len="med"/>
          </a:ln>
        </p:spPr>
      </p:cxnSp>
      <p:sp>
        <p:nvSpPr>
          <p:cNvPr id="1544" name="Google Shape;1544;p43"/>
          <p:cNvSpPr/>
          <p:nvPr/>
        </p:nvSpPr>
        <p:spPr>
          <a:xfrm>
            <a:off x="3247500" y="3208750"/>
            <a:ext cx="692400" cy="692400"/>
          </a:xfrm>
          <a:prstGeom prst="ellipse">
            <a:avLst/>
          </a:prstGeom>
          <a:solidFill>
            <a:srgbClr val="FFFFFF"/>
          </a:solidFill>
          <a:ln w="28575" cap="flat" cmpd="sng">
            <a:solidFill>
              <a:schemeClr val="accent3"/>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100" b="1">
                <a:solidFill>
                  <a:schemeClr val="accent3"/>
                </a:solidFill>
                <a:latin typeface="Fira Sans Extra Condensed"/>
                <a:ea typeface="Fira Sans Extra Condensed"/>
                <a:cs typeface="Fira Sans Extra Condensed"/>
                <a:sym typeface="Fira Sans Extra Condensed"/>
              </a:rPr>
              <a:t>03</a:t>
            </a:r>
            <a:endParaRPr sz="2100" b="1">
              <a:solidFill>
                <a:schemeClr val="accent3"/>
              </a:solidFill>
              <a:latin typeface="Fira Sans Extra Condensed"/>
              <a:ea typeface="Fira Sans Extra Condensed"/>
              <a:cs typeface="Fira Sans Extra Condensed"/>
              <a:sym typeface="Fira Sans Extra Condensed"/>
            </a:endParaRPr>
          </a:p>
        </p:txBody>
      </p:sp>
      <p:sp>
        <p:nvSpPr>
          <p:cNvPr id="1534" name="Google Shape;1534;p43"/>
          <p:cNvSpPr/>
          <p:nvPr/>
        </p:nvSpPr>
        <p:spPr>
          <a:xfrm>
            <a:off x="3989813" y="4175575"/>
            <a:ext cx="2342400" cy="420600"/>
          </a:xfrm>
          <a:prstGeom prst="rect">
            <a:avLst/>
          </a:prstGeom>
          <a:noFill/>
          <a:ln>
            <a:noFill/>
          </a:ln>
        </p:spPr>
        <p:txBody>
          <a:bodyPr spcFirstLastPara="1" wrap="square" lIns="548625" tIns="91425" rIns="182875" bIns="91425" anchor="ctr" anchorCtr="0">
            <a:noAutofit/>
          </a:bodyPr>
          <a:lstStyle/>
          <a:p>
            <a:pPr marL="0" lvl="0" indent="0" algn="r" rtl="0">
              <a:spcBef>
                <a:spcPts val="0"/>
              </a:spcBef>
              <a:spcAft>
                <a:spcPts val="0"/>
              </a:spcAft>
              <a:buClr>
                <a:srgbClr val="000000"/>
              </a:buClr>
              <a:buSzPts val="1100"/>
              <a:buFont typeface="Arial"/>
              <a:buNone/>
            </a:pPr>
            <a:r>
              <a:rPr lang="en-IN" sz="1200" dirty="0">
                <a:solidFill>
                  <a:srgbClr val="000000"/>
                </a:solidFill>
                <a:latin typeface="Roboto"/>
                <a:ea typeface="Roboto"/>
                <a:cs typeface="Roboto"/>
                <a:sym typeface="Roboto"/>
              </a:rPr>
              <a:t>Pinninti Sai Ravula</a:t>
            </a:r>
            <a:endParaRPr sz="1200" dirty="0">
              <a:solidFill>
                <a:srgbClr val="000000"/>
              </a:solidFill>
              <a:latin typeface="Roboto"/>
              <a:ea typeface="Roboto"/>
              <a:cs typeface="Roboto"/>
              <a:sym typeface="Roboto"/>
            </a:endParaRPr>
          </a:p>
        </p:txBody>
      </p:sp>
      <p:cxnSp>
        <p:nvCxnSpPr>
          <p:cNvPr id="1545" name="Google Shape;1545;p43"/>
          <p:cNvCxnSpPr/>
          <p:nvPr/>
        </p:nvCxnSpPr>
        <p:spPr>
          <a:xfrm>
            <a:off x="1677588" y="3139663"/>
            <a:ext cx="1569900" cy="1246200"/>
          </a:xfrm>
          <a:prstGeom prst="straightConnector1">
            <a:avLst/>
          </a:prstGeom>
          <a:noFill/>
          <a:ln w="28575" cap="flat" cmpd="sng">
            <a:solidFill>
              <a:schemeClr val="accent4"/>
            </a:solidFill>
            <a:prstDash val="solid"/>
            <a:round/>
            <a:headEnd type="none" w="med" len="med"/>
            <a:tailEnd type="none" w="med" len="med"/>
          </a:ln>
        </p:spPr>
      </p:cxnSp>
      <p:sp>
        <p:nvSpPr>
          <p:cNvPr id="1546" name="Google Shape;1546;p43"/>
          <p:cNvSpPr/>
          <p:nvPr/>
        </p:nvSpPr>
        <p:spPr>
          <a:xfrm>
            <a:off x="3247500" y="4039675"/>
            <a:ext cx="692400" cy="692400"/>
          </a:xfrm>
          <a:prstGeom prst="ellipse">
            <a:avLst/>
          </a:prstGeom>
          <a:solidFill>
            <a:srgbClr val="FFFFFF"/>
          </a:solidFill>
          <a:ln w="28575" cap="flat" cmpd="sng">
            <a:solidFill>
              <a:schemeClr val="accent4"/>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100" b="1">
                <a:solidFill>
                  <a:schemeClr val="accent4"/>
                </a:solidFill>
                <a:latin typeface="Fira Sans Extra Condensed"/>
                <a:ea typeface="Fira Sans Extra Condensed"/>
                <a:cs typeface="Fira Sans Extra Condensed"/>
                <a:sym typeface="Fira Sans Extra Condensed"/>
              </a:rPr>
              <a:t>04</a:t>
            </a:r>
            <a:endParaRPr sz="2100" b="1">
              <a:solidFill>
                <a:schemeClr val="accent4"/>
              </a:solidFill>
              <a:latin typeface="Fira Sans Extra Condensed"/>
              <a:ea typeface="Fira Sans Extra Condensed"/>
              <a:cs typeface="Fira Sans Extra Condensed"/>
              <a:sym typeface="Fira Sans Extra Condensed"/>
            </a:endParaRPr>
          </a:p>
        </p:txBody>
      </p:sp>
      <p:sp>
        <p:nvSpPr>
          <p:cNvPr id="1547" name="Google Shape;1547;p43"/>
          <p:cNvSpPr/>
          <p:nvPr/>
        </p:nvSpPr>
        <p:spPr>
          <a:xfrm>
            <a:off x="643025" y="2029671"/>
            <a:ext cx="2073000" cy="2137800"/>
          </a:xfrm>
          <a:prstGeom prst="roundRect">
            <a:avLst>
              <a:gd name="adj" fmla="val 50000"/>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8" name="Google Shape;1548;p43"/>
          <p:cNvGrpSpPr/>
          <p:nvPr/>
        </p:nvGrpSpPr>
        <p:grpSpPr>
          <a:xfrm>
            <a:off x="1359500" y="2518983"/>
            <a:ext cx="640090" cy="640086"/>
            <a:chOff x="-2571737" y="2403625"/>
            <a:chExt cx="292225" cy="291425"/>
          </a:xfrm>
        </p:grpSpPr>
        <p:sp>
          <p:nvSpPr>
            <p:cNvPr id="1549" name="Google Shape;1549;p43"/>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3"/>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3"/>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3"/>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3"/>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3"/>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3"/>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6" name="Google Shape;1556;p43"/>
          <p:cNvSpPr/>
          <p:nvPr/>
        </p:nvSpPr>
        <p:spPr>
          <a:xfrm>
            <a:off x="457200" y="3306800"/>
            <a:ext cx="2444700" cy="481500"/>
          </a:xfrm>
          <a:prstGeom prst="roundRect">
            <a:avLst>
              <a:gd name="adj" fmla="val 50000"/>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IN" sz="1900" b="1" dirty="0">
                <a:solidFill>
                  <a:schemeClr val="dk1"/>
                </a:solidFill>
                <a:latin typeface="Fira Sans Extra Condensed"/>
                <a:ea typeface="Fira Sans Extra Condensed"/>
                <a:cs typeface="Fira Sans Extra Condensed"/>
                <a:sym typeface="Fira Sans Extra Condensed"/>
              </a:rPr>
              <a:t>GROUP 11</a:t>
            </a:r>
            <a:endParaRPr sz="1900" b="1" dirty="0">
              <a:solidFill>
                <a:schemeClr val="dk1"/>
              </a:solidFill>
              <a:latin typeface="Fira Sans Extra Condensed"/>
              <a:ea typeface="Fira Sans Extra Condensed"/>
              <a:cs typeface="Fira Sans Extra Condensed"/>
              <a:sym typeface="Fira Sans Extra Condensed"/>
            </a:endParaRPr>
          </a:p>
        </p:txBody>
      </p:sp>
    </p:spTree>
    <p:extLst>
      <p:ext uri="{BB962C8B-B14F-4D97-AF65-F5344CB8AC3E}">
        <p14:creationId xmlns:p14="http://schemas.microsoft.com/office/powerpoint/2010/main" val="2743202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21"/>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IN" dirty="0"/>
              <a:t>Content</a:t>
            </a:r>
            <a:endParaRPr dirty="0"/>
          </a:p>
        </p:txBody>
      </p:sp>
      <p:sp>
        <p:nvSpPr>
          <p:cNvPr id="346" name="Google Shape;346;p21"/>
          <p:cNvSpPr/>
          <p:nvPr/>
        </p:nvSpPr>
        <p:spPr>
          <a:xfrm>
            <a:off x="4103850" y="3464763"/>
            <a:ext cx="936300" cy="9363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1"/>
          <p:cNvSpPr/>
          <p:nvPr/>
        </p:nvSpPr>
        <p:spPr>
          <a:xfrm>
            <a:off x="2991150" y="2404438"/>
            <a:ext cx="936300" cy="9363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1"/>
          <p:cNvSpPr/>
          <p:nvPr/>
        </p:nvSpPr>
        <p:spPr>
          <a:xfrm>
            <a:off x="5216550" y="2404438"/>
            <a:ext cx="936300" cy="9363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1"/>
          <p:cNvSpPr/>
          <p:nvPr/>
        </p:nvSpPr>
        <p:spPr>
          <a:xfrm>
            <a:off x="4103850" y="1304438"/>
            <a:ext cx="936300" cy="936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1"/>
          <p:cNvSpPr txBox="1"/>
          <p:nvPr/>
        </p:nvSpPr>
        <p:spPr>
          <a:xfrm>
            <a:off x="914400" y="1304450"/>
            <a:ext cx="1974300" cy="28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solidFill>
                  <a:schemeClr val="accent1"/>
                </a:solidFill>
                <a:latin typeface="Fira Sans Extra Condensed"/>
                <a:ea typeface="Fira Sans Extra Condensed"/>
                <a:cs typeface="Fira Sans Extra Condensed"/>
                <a:sym typeface="Fira Sans Extra Condensed"/>
              </a:rPr>
              <a:t>Abstract &amp; Introduction</a:t>
            </a:r>
            <a:endParaRPr sz="1600" b="1" dirty="0">
              <a:solidFill>
                <a:schemeClr val="accent1"/>
              </a:solidFill>
              <a:latin typeface="Fira Sans Extra Condensed"/>
              <a:ea typeface="Fira Sans Extra Condensed"/>
              <a:cs typeface="Fira Sans Extra Condensed"/>
              <a:sym typeface="Fira Sans Extra Condensed"/>
            </a:endParaRPr>
          </a:p>
        </p:txBody>
      </p:sp>
      <p:sp>
        <p:nvSpPr>
          <p:cNvPr id="351" name="Google Shape;351;p21"/>
          <p:cNvSpPr txBox="1"/>
          <p:nvPr/>
        </p:nvSpPr>
        <p:spPr>
          <a:xfrm>
            <a:off x="914400" y="3542175"/>
            <a:ext cx="1974300" cy="28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solidFill>
                  <a:schemeClr val="accent4"/>
                </a:solidFill>
                <a:latin typeface="Fira Sans Extra Condensed"/>
                <a:ea typeface="Fira Sans Extra Condensed"/>
                <a:cs typeface="Fira Sans Extra Condensed"/>
                <a:sym typeface="Fira Sans Extra Condensed"/>
              </a:rPr>
              <a:t>Codes</a:t>
            </a:r>
            <a:endParaRPr sz="1600" b="1" dirty="0">
              <a:solidFill>
                <a:schemeClr val="accent4"/>
              </a:solidFill>
              <a:latin typeface="Fira Sans Extra Condensed"/>
              <a:ea typeface="Fira Sans Extra Condensed"/>
              <a:cs typeface="Fira Sans Extra Condensed"/>
              <a:sym typeface="Fira Sans Extra Condensed"/>
            </a:endParaRPr>
          </a:p>
        </p:txBody>
      </p:sp>
      <p:sp>
        <p:nvSpPr>
          <p:cNvPr id="352" name="Google Shape;352;p21"/>
          <p:cNvSpPr txBox="1"/>
          <p:nvPr/>
        </p:nvSpPr>
        <p:spPr>
          <a:xfrm>
            <a:off x="6255300" y="1304450"/>
            <a:ext cx="1974300" cy="287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IN" sz="1600" b="1" dirty="0">
                <a:solidFill>
                  <a:schemeClr val="accent2"/>
                </a:solidFill>
                <a:latin typeface="Fira Sans Extra Condensed"/>
                <a:ea typeface="Fira Sans Extra Condensed"/>
                <a:cs typeface="Fira Sans Extra Condensed"/>
                <a:sym typeface="Fira Sans Extra Condensed"/>
              </a:rPr>
              <a:t>Methodology</a:t>
            </a:r>
            <a:endParaRPr sz="1600" b="1" dirty="0">
              <a:solidFill>
                <a:schemeClr val="accent2"/>
              </a:solidFill>
              <a:latin typeface="Fira Sans Extra Condensed"/>
              <a:ea typeface="Fira Sans Extra Condensed"/>
              <a:cs typeface="Fira Sans Extra Condensed"/>
              <a:sym typeface="Fira Sans Extra Condensed"/>
            </a:endParaRPr>
          </a:p>
        </p:txBody>
      </p:sp>
      <p:sp>
        <p:nvSpPr>
          <p:cNvPr id="353" name="Google Shape;353;p21"/>
          <p:cNvSpPr txBox="1"/>
          <p:nvPr/>
        </p:nvSpPr>
        <p:spPr>
          <a:xfrm>
            <a:off x="6255300" y="3542175"/>
            <a:ext cx="1974300" cy="287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dirty="0">
                <a:solidFill>
                  <a:schemeClr val="accent3"/>
                </a:solidFill>
                <a:latin typeface="Fira Sans Extra Condensed"/>
                <a:ea typeface="Fira Sans Extra Condensed"/>
                <a:cs typeface="Fira Sans Extra Condensed"/>
                <a:sym typeface="Fira Sans Extra Condensed"/>
              </a:rPr>
              <a:t>Results</a:t>
            </a:r>
            <a:endParaRPr sz="1600" b="1" dirty="0">
              <a:solidFill>
                <a:schemeClr val="accent3"/>
              </a:solidFill>
              <a:latin typeface="Fira Sans Extra Condensed"/>
              <a:ea typeface="Fira Sans Extra Condensed"/>
              <a:cs typeface="Fira Sans Extra Condensed"/>
              <a:sym typeface="Fira Sans Extra Condensed"/>
            </a:endParaRPr>
          </a:p>
        </p:txBody>
      </p:sp>
      <p:sp>
        <p:nvSpPr>
          <p:cNvPr id="354" name="Google Shape;354;p21"/>
          <p:cNvSpPr txBox="1"/>
          <p:nvPr/>
        </p:nvSpPr>
        <p:spPr>
          <a:xfrm>
            <a:off x="853875" y="1877438"/>
            <a:ext cx="1689900" cy="57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200" dirty="0">
                <a:latin typeface="Roboto"/>
                <a:ea typeface="Roboto"/>
                <a:cs typeface="Roboto"/>
                <a:sym typeface="Roboto"/>
              </a:rPr>
              <a:t>What is Image Animation?</a:t>
            </a:r>
            <a:endParaRPr sz="1200" dirty="0">
              <a:latin typeface="Roboto"/>
              <a:ea typeface="Roboto"/>
              <a:cs typeface="Roboto"/>
              <a:sym typeface="Roboto"/>
            </a:endParaRPr>
          </a:p>
        </p:txBody>
      </p:sp>
      <p:sp>
        <p:nvSpPr>
          <p:cNvPr id="355" name="Google Shape;355;p21"/>
          <p:cNvSpPr txBox="1"/>
          <p:nvPr/>
        </p:nvSpPr>
        <p:spPr>
          <a:xfrm>
            <a:off x="914400" y="3829275"/>
            <a:ext cx="1689900" cy="57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200" dirty="0">
                <a:latin typeface="Roboto"/>
                <a:ea typeface="Roboto"/>
                <a:cs typeface="Roboto"/>
                <a:sym typeface="Roboto"/>
              </a:rPr>
              <a:t>Implementation of our methodology</a:t>
            </a:r>
            <a:endParaRPr sz="1200" dirty="0">
              <a:latin typeface="Roboto"/>
              <a:ea typeface="Roboto"/>
              <a:cs typeface="Roboto"/>
              <a:sym typeface="Roboto"/>
            </a:endParaRPr>
          </a:p>
        </p:txBody>
      </p:sp>
      <p:sp>
        <p:nvSpPr>
          <p:cNvPr id="356" name="Google Shape;356;p21"/>
          <p:cNvSpPr txBox="1"/>
          <p:nvPr/>
        </p:nvSpPr>
        <p:spPr>
          <a:xfrm>
            <a:off x="6539700" y="1591538"/>
            <a:ext cx="1689900" cy="57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IN" sz="1200" dirty="0">
                <a:latin typeface="Roboto"/>
                <a:ea typeface="Roboto"/>
                <a:cs typeface="Roboto"/>
                <a:sym typeface="Roboto"/>
              </a:rPr>
              <a:t>Explaining the framework</a:t>
            </a:r>
            <a:endParaRPr sz="1200" dirty="0">
              <a:latin typeface="Roboto"/>
              <a:ea typeface="Roboto"/>
              <a:cs typeface="Roboto"/>
              <a:sym typeface="Roboto"/>
            </a:endParaRPr>
          </a:p>
        </p:txBody>
      </p:sp>
      <p:sp>
        <p:nvSpPr>
          <p:cNvPr id="357" name="Google Shape;357;p21"/>
          <p:cNvSpPr txBox="1"/>
          <p:nvPr/>
        </p:nvSpPr>
        <p:spPr>
          <a:xfrm>
            <a:off x="6539700" y="3829275"/>
            <a:ext cx="1689900" cy="57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IN" sz="1200" dirty="0">
                <a:latin typeface="Roboto"/>
                <a:ea typeface="Roboto"/>
                <a:cs typeface="Roboto"/>
                <a:sym typeface="Roboto"/>
              </a:rPr>
              <a:t>Simulation of Results and conclusion</a:t>
            </a:r>
            <a:endParaRPr sz="1200" dirty="0">
              <a:latin typeface="Roboto"/>
              <a:ea typeface="Roboto"/>
              <a:cs typeface="Roboto"/>
              <a:sym typeface="Roboto"/>
            </a:endParaRPr>
          </a:p>
        </p:txBody>
      </p:sp>
      <p:sp>
        <p:nvSpPr>
          <p:cNvPr id="358" name="Google Shape;358;p21"/>
          <p:cNvSpPr/>
          <p:nvPr/>
        </p:nvSpPr>
        <p:spPr>
          <a:xfrm rot="5400000">
            <a:off x="5216550" y="1704975"/>
            <a:ext cx="535800" cy="535800"/>
          </a:xfrm>
          <a:prstGeom prst="bentArrow">
            <a:avLst>
              <a:gd name="adj1" fmla="val 25000"/>
              <a:gd name="adj2" fmla="val 25000"/>
              <a:gd name="adj3" fmla="val 25000"/>
              <a:gd name="adj4" fmla="val 4375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1"/>
          <p:cNvSpPr/>
          <p:nvPr/>
        </p:nvSpPr>
        <p:spPr>
          <a:xfrm rot="10800000">
            <a:off x="5148300" y="3464775"/>
            <a:ext cx="535800" cy="535800"/>
          </a:xfrm>
          <a:prstGeom prst="bentArrow">
            <a:avLst>
              <a:gd name="adj1" fmla="val 25000"/>
              <a:gd name="adj2" fmla="val 25000"/>
              <a:gd name="adj3" fmla="val 25000"/>
              <a:gd name="adj4" fmla="val 4375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1"/>
          <p:cNvSpPr/>
          <p:nvPr/>
        </p:nvSpPr>
        <p:spPr>
          <a:xfrm rot="-5400000">
            <a:off x="3391650" y="3464775"/>
            <a:ext cx="535800" cy="535800"/>
          </a:xfrm>
          <a:prstGeom prst="bentArrow">
            <a:avLst>
              <a:gd name="adj1" fmla="val 25000"/>
              <a:gd name="adj2" fmla="val 25000"/>
              <a:gd name="adj3" fmla="val 25000"/>
              <a:gd name="adj4" fmla="val 4375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1"/>
          <p:cNvSpPr/>
          <p:nvPr/>
        </p:nvSpPr>
        <p:spPr>
          <a:xfrm>
            <a:off x="3448500" y="1704975"/>
            <a:ext cx="535800" cy="535800"/>
          </a:xfrm>
          <a:prstGeom prst="bentArrow">
            <a:avLst>
              <a:gd name="adj1" fmla="val 25000"/>
              <a:gd name="adj2" fmla="val 25000"/>
              <a:gd name="adj3" fmla="val 25000"/>
              <a:gd name="adj4" fmla="val 4375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21"/>
          <p:cNvGrpSpPr/>
          <p:nvPr/>
        </p:nvGrpSpPr>
        <p:grpSpPr>
          <a:xfrm>
            <a:off x="4387907" y="1589412"/>
            <a:ext cx="368186" cy="366364"/>
            <a:chOff x="-62151950" y="4111775"/>
            <a:chExt cx="318225" cy="316650"/>
          </a:xfrm>
        </p:grpSpPr>
        <p:sp>
          <p:nvSpPr>
            <p:cNvPr id="363" name="Google Shape;363;p21"/>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1"/>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1"/>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1"/>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7" name="Google Shape;367;p21"/>
          <p:cNvSpPr txBox="1"/>
          <p:nvPr/>
        </p:nvSpPr>
        <p:spPr>
          <a:xfrm>
            <a:off x="5684100" y="1588950"/>
            <a:ext cx="571200" cy="367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400" b="1">
                <a:latin typeface="Fira Sans"/>
                <a:ea typeface="Fira Sans"/>
                <a:cs typeface="Fira Sans"/>
                <a:sym typeface="Fira Sans"/>
              </a:rPr>
              <a:t>02</a:t>
            </a:r>
            <a:endParaRPr sz="2400" b="1">
              <a:latin typeface="Fira Sans"/>
              <a:ea typeface="Fira Sans"/>
              <a:cs typeface="Fira Sans"/>
              <a:sym typeface="Fira Sans"/>
            </a:endParaRPr>
          </a:p>
        </p:txBody>
      </p:sp>
      <p:sp>
        <p:nvSpPr>
          <p:cNvPr id="368" name="Google Shape;368;p21"/>
          <p:cNvSpPr txBox="1"/>
          <p:nvPr/>
        </p:nvSpPr>
        <p:spPr>
          <a:xfrm>
            <a:off x="5684100" y="3749313"/>
            <a:ext cx="571200" cy="367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400" b="1">
                <a:latin typeface="Fira Sans"/>
                <a:ea typeface="Fira Sans"/>
                <a:cs typeface="Fira Sans"/>
                <a:sym typeface="Fira Sans"/>
              </a:rPr>
              <a:t>03</a:t>
            </a:r>
            <a:endParaRPr sz="2400" b="1">
              <a:latin typeface="Fira Sans"/>
              <a:ea typeface="Fira Sans"/>
              <a:cs typeface="Fira Sans"/>
              <a:sym typeface="Fira Sans"/>
            </a:endParaRPr>
          </a:p>
        </p:txBody>
      </p:sp>
      <p:sp>
        <p:nvSpPr>
          <p:cNvPr id="369" name="Google Shape;369;p21"/>
          <p:cNvSpPr txBox="1"/>
          <p:nvPr/>
        </p:nvSpPr>
        <p:spPr>
          <a:xfrm>
            <a:off x="2888700" y="3749313"/>
            <a:ext cx="571200" cy="367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400" b="1">
                <a:latin typeface="Fira Sans"/>
                <a:ea typeface="Fira Sans"/>
                <a:cs typeface="Fira Sans"/>
                <a:sym typeface="Fira Sans"/>
              </a:rPr>
              <a:t>04</a:t>
            </a:r>
            <a:endParaRPr sz="2400" b="1">
              <a:latin typeface="Fira Sans"/>
              <a:ea typeface="Fira Sans"/>
              <a:cs typeface="Fira Sans"/>
              <a:sym typeface="Fira Sans"/>
            </a:endParaRPr>
          </a:p>
        </p:txBody>
      </p:sp>
      <p:sp>
        <p:nvSpPr>
          <p:cNvPr id="370" name="Google Shape;370;p21"/>
          <p:cNvSpPr txBox="1"/>
          <p:nvPr/>
        </p:nvSpPr>
        <p:spPr>
          <a:xfrm>
            <a:off x="2888700" y="1588950"/>
            <a:ext cx="571200" cy="367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400" b="1">
                <a:latin typeface="Fira Sans"/>
                <a:ea typeface="Fira Sans"/>
                <a:cs typeface="Fira Sans"/>
                <a:sym typeface="Fira Sans"/>
              </a:rPr>
              <a:t>01</a:t>
            </a:r>
            <a:endParaRPr sz="2400" b="1">
              <a:latin typeface="Fira Sans"/>
              <a:ea typeface="Fira Sans"/>
              <a:cs typeface="Fira Sans"/>
              <a:sym typeface="Fira Sans"/>
            </a:endParaRPr>
          </a:p>
        </p:txBody>
      </p:sp>
      <p:grpSp>
        <p:nvGrpSpPr>
          <p:cNvPr id="371" name="Google Shape;371;p21"/>
          <p:cNvGrpSpPr/>
          <p:nvPr/>
        </p:nvGrpSpPr>
        <p:grpSpPr>
          <a:xfrm>
            <a:off x="4389112" y="3843490"/>
            <a:ext cx="365775" cy="195073"/>
            <a:chOff x="2084325" y="363300"/>
            <a:chExt cx="484150" cy="254100"/>
          </a:xfrm>
        </p:grpSpPr>
        <p:sp>
          <p:nvSpPr>
            <p:cNvPr id="372" name="Google Shape;372;p21"/>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3" name="Google Shape;373;p21"/>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4" name="Google Shape;374;p21"/>
          <p:cNvGrpSpPr/>
          <p:nvPr/>
        </p:nvGrpSpPr>
        <p:grpSpPr>
          <a:xfrm>
            <a:off x="5501825" y="2645501"/>
            <a:ext cx="365760" cy="414536"/>
            <a:chOff x="3300325" y="249875"/>
            <a:chExt cx="433725" cy="480900"/>
          </a:xfrm>
        </p:grpSpPr>
        <p:sp>
          <p:nvSpPr>
            <p:cNvPr id="375" name="Google Shape;375;p21"/>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6" name="Google Shape;376;p21"/>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7" name="Google Shape;377;p21"/>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 name="Google Shape;378;p21"/>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9" name="Google Shape;379;p21"/>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0" name="Google Shape;380;p21"/>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1" name="Google Shape;381;p21"/>
          <p:cNvGrpSpPr/>
          <p:nvPr/>
        </p:nvGrpSpPr>
        <p:grpSpPr>
          <a:xfrm>
            <a:off x="3276422" y="2682897"/>
            <a:ext cx="365753" cy="365753"/>
            <a:chOff x="1492675" y="4992125"/>
            <a:chExt cx="481825" cy="481825"/>
          </a:xfrm>
        </p:grpSpPr>
        <p:sp>
          <p:nvSpPr>
            <p:cNvPr id="382" name="Google Shape;382;p21"/>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 name="Google Shape;383;p21"/>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814175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0AF752-2686-5161-A79C-764B604F4D2F}"/>
              </a:ext>
            </a:extLst>
          </p:cNvPr>
          <p:cNvPicPr>
            <a:picLocks noChangeAspect="1"/>
          </p:cNvPicPr>
          <p:nvPr/>
        </p:nvPicPr>
        <p:blipFill rotWithShape="1">
          <a:blip r:embed="rId2"/>
          <a:srcRect b="8649"/>
          <a:stretch/>
        </p:blipFill>
        <p:spPr>
          <a:xfrm>
            <a:off x="244698" y="1023464"/>
            <a:ext cx="8558012" cy="3708561"/>
          </a:xfrm>
          <a:prstGeom prst="rect">
            <a:avLst/>
          </a:prstGeom>
        </p:spPr>
      </p:pic>
      <p:sp>
        <p:nvSpPr>
          <p:cNvPr id="6" name="Title 5">
            <a:extLst>
              <a:ext uri="{FF2B5EF4-FFF2-40B4-BE49-F238E27FC236}">
                <a16:creationId xmlns:a16="http://schemas.microsoft.com/office/drawing/2014/main" id="{E24DD761-A415-B179-E53B-4BF7C5D57A33}"/>
              </a:ext>
            </a:extLst>
          </p:cNvPr>
          <p:cNvSpPr>
            <a:spLocks noGrp="1"/>
          </p:cNvSpPr>
          <p:nvPr>
            <p:ph type="title"/>
          </p:nvPr>
        </p:nvSpPr>
        <p:spPr/>
        <p:txBody>
          <a:bodyPr/>
          <a:lstStyle/>
          <a:p>
            <a:r>
              <a:rPr lang="en-IN" dirty="0"/>
              <a:t>Interface</a:t>
            </a:r>
          </a:p>
        </p:txBody>
      </p:sp>
    </p:spTree>
    <p:extLst>
      <p:ext uri="{BB962C8B-B14F-4D97-AF65-F5344CB8AC3E}">
        <p14:creationId xmlns:p14="http://schemas.microsoft.com/office/powerpoint/2010/main" val="1848824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24DD761-A415-B179-E53B-4BF7C5D57A33}"/>
              </a:ext>
            </a:extLst>
          </p:cNvPr>
          <p:cNvSpPr>
            <a:spLocks noGrp="1"/>
          </p:cNvSpPr>
          <p:nvPr>
            <p:ph type="title"/>
          </p:nvPr>
        </p:nvSpPr>
        <p:spPr>
          <a:solidFill>
            <a:schemeClr val="accent2">
              <a:lumMod val="20000"/>
              <a:lumOff val="80000"/>
            </a:schemeClr>
          </a:solidFill>
        </p:spPr>
        <p:txBody>
          <a:bodyPr/>
          <a:lstStyle/>
          <a:p>
            <a:r>
              <a:rPr lang="en-IN" dirty="0"/>
              <a:t>Introduction</a:t>
            </a:r>
          </a:p>
        </p:txBody>
      </p:sp>
      <p:sp>
        <p:nvSpPr>
          <p:cNvPr id="2" name="TextBox 1">
            <a:extLst>
              <a:ext uri="{FF2B5EF4-FFF2-40B4-BE49-F238E27FC236}">
                <a16:creationId xmlns:a16="http://schemas.microsoft.com/office/drawing/2014/main" id="{4554B64F-1FCD-ECB5-D7F6-21A83B4CE1ED}"/>
              </a:ext>
            </a:extLst>
          </p:cNvPr>
          <p:cNvSpPr txBox="1"/>
          <p:nvPr/>
        </p:nvSpPr>
        <p:spPr>
          <a:xfrm>
            <a:off x="624625" y="1107583"/>
            <a:ext cx="2242922" cy="369332"/>
          </a:xfrm>
          <a:prstGeom prst="rect">
            <a:avLst/>
          </a:prstGeom>
          <a:noFill/>
        </p:spPr>
        <p:txBody>
          <a:bodyPr wrap="none" rtlCol="0">
            <a:spAutoFit/>
          </a:bodyPr>
          <a:lstStyle/>
          <a:p>
            <a:pPr marL="285750" indent="-285750">
              <a:buFont typeface="Arial" panose="020B0604020202020204" pitchFamily="34" charset="0"/>
              <a:buChar char="•"/>
            </a:pPr>
            <a:r>
              <a:rPr lang="en-IN" sz="1800" dirty="0">
                <a:latin typeface="Fira Sans" panose="020B0503050000020004" pitchFamily="34" charset="0"/>
              </a:rPr>
              <a:t>Image Animation</a:t>
            </a:r>
          </a:p>
        </p:txBody>
      </p:sp>
      <p:sp>
        <p:nvSpPr>
          <p:cNvPr id="5" name="TextBox 4">
            <a:extLst>
              <a:ext uri="{FF2B5EF4-FFF2-40B4-BE49-F238E27FC236}">
                <a16:creationId xmlns:a16="http://schemas.microsoft.com/office/drawing/2014/main" id="{26EB6530-503E-D3F4-9664-5827DAE3335D}"/>
              </a:ext>
            </a:extLst>
          </p:cNvPr>
          <p:cNvSpPr txBox="1"/>
          <p:nvPr/>
        </p:nvSpPr>
        <p:spPr>
          <a:xfrm>
            <a:off x="581546" y="1754212"/>
            <a:ext cx="7944267" cy="2523768"/>
          </a:xfrm>
          <a:prstGeom prst="rect">
            <a:avLst/>
          </a:prstGeom>
          <a:noFill/>
        </p:spPr>
        <p:txBody>
          <a:bodyPr wrap="square">
            <a:spAutoFit/>
          </a:bodyPr>
          <a:lstStyle/>
          <a:p>
            <a:pPr marL="285750" indent="-285750">
              <a:buFont typeface="Wingdings" panose="05000000000000000000" pitchFamily="2" charset="2"/>
              <a:buChar char="ü"/>
            </a:pPr>
            <a:r>
              <a:rPr lang="en-US" sz="1600" dirty="0">
                <a:latin typeface="Fira Sans" panose="020B0503050000020004" pitchFamily="34" charset="0"/>
              </a:rPr>
              <a:t>Image animation refers to the task of automatically synthesizing videos by combining the appearance extracted from a source image with motion patterns derived from a driving video.</a:t>
            </a:r>
          </a:p>
          <a:p>
            <a:pPr marL="285750" indent="-285750">
              <a:buFont typeface="Wingdings" panose="05000000000000000000" pitchFamily="2" charset="2"/>
              <a:buChar char="ü"/>
            </a:pPr>
            <a:endParaRPr lang="en-US" sz="1600" dirty="0">
              <a:latin typeface="Fira Sans" panose="020B0503050000020004" pitchFamily="34" charset="0"/>
            </a:endParaRPr>
          </a:p>
          <a:p>
            <a:pPr marL="285750" indent="-285750">
              <a:buFont typeface="Wingdings" panose="05000000000000000000" pitchFamily="2" charset="2"/>
              <a:buChar char="ü"/>
            </a:pPr>
            <a:r>
              <a:rPr lang="en-US" sz="1600" dirty="0">
                <a:latin typeface="Fira Sans" panose="020B0503050000020004" pitchFamily="34" charset="0"/>
              </a:rPr>
              <a:t>Our frame work addresses this problem without using any annotation or prior information about the specific object to animate. </a:t>
            </a:r>
          </a:p>
          <a:p>
            <a:pPr marL="285750" indent="-285750">
              <a:buFont typeface="Wingdings" panose="05000000000000000000" pitchFamily="2" charset="2"/>
              <a:buChar char="ü"/>
            </a:pPr>
            <a:endParaRPr lang="en-US" sz="1600" dirty="0">
              <a:latin typeface="Fira Sans" panose="020B0503050000020004" pitchFamily="34" charset="0"/>
            </a:endParaRPr>
          </a:p>
          <a:p>
            <a:pPr marL="285750" indent="-285750">
              <a:buFont typeface="Wingdings" panose="05000000000000000000" pitchFamily="2" charset="2"/>
              <a:buChar char="ü"/>
            </a:pPr>
            <a:r>
              <a:rPr lang="en-US" sz="1600" dirty="0">
                <a:latin typeface="Fira Sans" panose="020B0503050000020004" pitchFamily="34" charset="0"/>
              </a:rPr>
              <a:t>Once trained on a set of videos depicting objects of the same category (e.g. faces, human bodies), our method can be applied to any object of this class.</a:t>
            </a:r>
          </a:p>
          <a:p>
            <a:endParaRPr lang="en-IN" dirty="0"/>
          </a:p>
        </p:txBody>
      </p:sp>
    </p:spTree>
    <p:extLst>
      <p:ext uri="{BB962C8B-B14F-4D97-AF65-F5344CB8AC3E}">
        <p14:creationId xmlns:p14="http://schemas.microsoft.com/office/powerpoint/2010/main" val="1585124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24DD761-A415-B179-E53B-4BF7C5D57A33}"/>
              </a:ext>
            </a:extLst>
          </p:cNvPr>
          <p:cNvSpPr>
            <a:spLocks noGrp="1"/>
          </p:cNvSpPr>
          <p:nvPr>
            <p:ph type="title"/>
          </p:nvPr>
        </p:nvSpPr>
        <p:spPr>
          <a:solidFill>
            <a:schemeClr val="accent2">
              <a:lumMod val="20000"/>
              <a:lumOff val="80000"/>
            </a:schemeClr>
          </a:solidFill>
        </p:spPr>
        <p:txBody>
          <a:bodyPr/>
          <a:lstStyle/>
          <a:p>
            <a:r>
              <a:rPr lang="en-IN" dirty="0"/>
              <a:t>Introduction</a:t>
            </a:r>
          </a:p>
        </p:txBody>
      </p:sp>
      <p:sp>
        <p:nvSpPr>
          <p:cNvPr id="2" name="TextBox 1">
            <a:extLst>
              <a:ext uri="{FF2B5EF4-FFF2-40B4-BE49-F238E27FC236}">
                <a16:creationId xmlns:a16="http://schemas.microsoft.com/office/drawing/2014/main" id="{4554B64F-1FCD-ECB5-D7F6-21A83B4CE1ED}"/>
              </a:ext>
            </a:extLst>
          </p:cNvPr>
          <p:cNvSpPr txBox="1"/>
          <p:nvPr/>
        </p:nvSpPr>
        <p:spPr>
          <a:xfrm>
            <a:off x="624625" y="1107583"/>
            <a:ext cx="2242922" cy="369332"/>
          </a:xfrm>
          <a:prstGeom prst="rect">
            <a:avLst/>
          </a:prstGeom>
          <a:noFill/>
        </p:spPr>
        <p:txBody>
          <a:bodyPr wrap="none" rtlCol="0">
            <a:spAutoFit/>
          </a:bodyPr>
          <a:lstStyle/>
          <a:p>
            <a:pPr marL="285750" indent="-285750">
              <a:buFont typeface="Arial" panose="020B0604020202020204" pitchFamily="34" charset="0"/>
              <a:buChar char="•"/>
            </a:pPr>
            <a:r>
              <a:rPr lang="en-IN" sz="1800" dirty="0">
                <a:latin typeface="Fira Sans" panose="020B0503050000020004" pitchFamily="34" charset="0"/>
              </a:rPr>
              <a:t>Image Animation</a:t>
            </a:r>
          </a:p>
        </p:txBody>
      </p:sp>
      <p:sp>
        <p:nvSpPr>
          <p:cNvPr id="5" name="TextBox 4">
            <a:extLst>
              <a:ext uri="{FF2B5EF4-FFF2-40B4-BE49-F238E27FC236}">
                <a16:creationId xmlns:a16="http://schemas.microsoft.com/office/drawing/2014/main" id="{26EB6530-503E-D3F4-9664-5827DAE3335D}"/>
              </a:ext>
            </a:extLst>
          </p:cNvPr>
          <p:cNvSpPr txBox="1"/>
          <p:nvPr/>
        </p:nvSpPr>
        <p:spPr>
          <a:xfrm>
            <a:off x="624625" y="2096926"/>
            <a:ext cx="7944267" cy="1569660"/>
          </a:xfrm>
          <a:prstGeom prst="rect">
            <a:avLst/>
          </a:prstGeom>
          <a:noFill/>
        </p:spPr>
        <p:txBody>
          <a:bodyPr wrap="square">
            <a:spAutoFit/>
          </a:bodyPr>
          <a:lstStyle/>
          <a:p>
            <a:pPr marL="285750" indent="-285750">
              <a:buFont typeface="Wingdings" panose="05000000000000000000" pitchFamily="2" charset="2"/>
              <a:buChar char="ü"/>
            </a:pPr>
            <a:r>
              <a:rPr lang="en-US" sz="1600" dirty="0">
                <a:latin typeface="Fira Sans" panose="020B0503050000020004" pitchFamily="34" charset="0"/>
              </a:rPr>
              <a:t>To support complex motions, we use a representation consisting of a set of learned keypoints along with their local affine transformations. </a:t>
            </a:r>
          </a:p>
          <a:p>
            <a:pPr marL="285750" indent="-285750">
              <a:buFont typeface="Wingdings" panose="05000000000000000000" pitchFamily="2" charset="2"/>
              <a:buChar char="ü"/>
            </a:pPr>
            <a:endParaRPr lang="en-US" sz="1600" dirty="0">
              <a:latin typeface="Fira Sans" panose="020B0503050000020004" pitchFamily="34" charset="0"/>
            </a:endParaRPr>
          </a:p>
          <a:p>
            <a:pPr marL="285750" indent="-285750">
              <a:buFont typeface="Wingdings" panose="05000000000000000000" pitchFamily="2" charset="2"/>
              <a:buChar char="ü"/>
            </a:pPr>
            <a:r>
              <a:rPr lang="en-US" sz="1600" dirty="0">
                <a:latin typeface="Fira Sans" panose="020B0503050000020004" pitchFamily="34" charset="0"/>
              </a:rPr>
              <a:t>A generator network models occlusions arising during target motions and combines the appearance extracted from the source image and the motion derived from the driving video</a:t>
            </a:r>
            <a:endParaRPr lang="en-IN" sz="1600" dirty="0">
              <a:latin typeface="Fira Sans" panose="020B0503050000020004" pitchFamily="34" charset="0"/>
            </a:endParaRPr>
          </a:p>
        </p:txBody>
      </p:sp>
    </p:spTree>
    <p:extLst>
      <p:ext uri="{BB962C8B-B14F-4D97-AF65-F5344CB8AC3E}">
        <p14:creationId xmlns:p14="http://schemas.microsoft.com/office/powerpoint/2010/main" val="1880424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386AA-65EC-5E1B-11EB-B070937CEC40}"/>
              </a:ext>
            </a:extLst>
          </p:cNvPr>
          <p:cNvSpPr>
            <a:spLocks noGrp="1"/>
          </p:cNvSpPr>
          <p:nvPr>
            <p:ph type="title"/>
          </p:nvPr>
        </p:nvSpPr>
        <p:spPr/>
        <p:txBody>
          <a:bodyPr/>
          <a:lstStyle/>
          <a:p>
            <a:r>
              <a:rPr lang="en-IN" dirty="0"/>
              <a:t>Training phase</a:t>
            </a:r>
          </a:p>
        </p:txBody>
      </p:sp>
      <p:sp>
        <p:nvSpPr>
          <p:cNvPr id="3" name="TextBox 2">
            <a:extLst>
              <a:ext uri="{FF2B5EF4-FFF2-40B4-BE49-F238E27FC236}">
                <a16:creationId xmlns:a16="http://schemas.microsoft.com/office/drawing/2014/main" id="{37AEDD01-2818-5293-C7A1-7D55B82C3D7A}"/>
              </a:ext>
            </a:extLst>
          </p:cNvPr>
          <p:cNvSpPr txBox="1"/>
          <p:nvPr/>
        </p:nvSpPr>
        <p:spPr>
          <a:xfrm>
            <a:off x="334851" y="1210614"/>
            <a:ext cx="8809149" cy="1600438"/>
          </a:xfrm>
          <a:prstGeom prst="rect">
            <a:avLst/>
          </a:prstGeom>
          <a:noFill/>
        </p:spPr>
        <p:txBody>
          <a:bodyPr wrap="square" rtlCol="0">
            <a:spAutoFit/>
          </a:bodyPr>
          <a:lstStyle/>
          <a:p>
            <a:r>
              <a:rPr lang="en-IN" u="sng" dirty="0">
                <a:latin typeface="Fira Sans" panose="020B0503050000020004" pitchFamily="34" charset="0"/>
              </a:rPr>
              <a:t>Self – supervised training </a:t>
            </a:r>
            <a:r>
              <a:rPr lang="en-IN" dirty="0">
                <a:latin typeface="Fira Sans" panose="020B0503050000020004" pitchFamily="34" charset="0"/>
              </a:rPr>
              <a:t>:</a:t>
            </a:r>
          </a:p>
          <a:p>
            <a:endParaRPr lang="en-IN" dirty="0">
              <a:latin typeface="Fira Sans" panose="020B0503050000020004" pitchFamily="34" charset="0"/>
            </a:endParaRPr>
          </a:p>
          <a:p>
            <a:r>
              <a:rPr lang="en-US" dirty="0">
                <a:latin typeface="Fira Sans" panose="020B0503050000020004" pitchFamily="34" charset="0"/>
              </a:rPr>
              <a:t>Our model is trained to reconstruct the training videos by combining a single frame and a learned latent representation of the motion in the video. Observing frame pairs, each extracted from the same video, it learns to encode motion as a combination of motion-specific keypoint displacements and local affine transformations.</a:t>
            </a:r>
            <a:endParaRPr lang="en-IN" dirty="0">
              <a:latin typeface="Fira Sans" panose="020B0503050000020004" pitchFamily="34" charset="0"/>
            </a:endParaRPr>
          </a:p>
          <a:p>
            <a:endParaRPr lang="en-IN" dirty="0"/>
          </a:p>
        </p:txBody>
      </p:sp>
      <p:pic>
        <p:nvPicPr>
          <p:cNvPr id="7" name="Picture 6">
            <a:extLst>
              <a:ext uri="{FF2B5EF4-FFF2-40B4-BE49-F238E27FC236}">
                <a16:creationId xmlns:a16="http://schemas.microsoft.com/office/drawing/2014/main" id="{55E37FFD-B9B4-1051-C326-64685EF13098}"/>
              </a:ext>
            </a:extLst>
          </p:cNvPr>
          <p:cNvPicPr>
            <a:picLocks noChangeAspect="1"/>
          </p:cNvPicPr>
          <p:nvPr/>
        </p:nvPicPr>
        <p:blipFill>
          <a:blip r:embed="rId2"/>
          <a:stretch>
            <a:fillRect/>
          </a:stretch>
        </p:blipFill>
        <p:spPr>
          <a:xfrm>
            <a:off x="2296179" y="2571750"/>
            <a:ext cx="4751713" cy="2313033"/>
          </a:xfrm>
          <a:prstGeom prst="rect">
            <a:avLst/>
          </a:prstGeom>
        </p:spPr>
      </p:pic>
    </p:spTree>
    <p:extLst>
      <p:ext uri="{BB962C8B-B14F-4D97-AF65-F5344CB8AC3E}">
        <p14:creationId xmlns:p14="http://schemas.microsoft.com/office/powerpoint/2010/main" val="1737480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386AA-65EC-5E1B-11EB-B070937CEC40}"/>
              </a:ext>
            </a:extLst>
          </p:cNvPr>
          <p:cNvSpPr>
            <a:spLocks noGrp="1"/>
          </p:cNvSpPr>
          <p:nvPr>
            <p:ph type="title"/>
          </p:nvPr>
        </p:nvSpPr>
        <p:spPr/>
        <p:txBody>
          <a:bodyPr/>
          <a:lstStyle/>
          <a:p>
            <a:r>
              <a:rPr lang="en-IN" dirty="0"/>
              <a:t>Test time</a:t>
            </a:r>
          </a:p>
        </p:txBody>
      </p:sp>
      <p:pic>
        <p:nvPicPr>
          <p:cNvPr id="6" name="Picture 5">
            <a:extLst>
              <a:ext uri="{FF2B5EF4-FFF2-40B4-BE49-F238E27FC236}">
                <a16:creationId xmlns:a16="http://schemas.microsoft.com/office/drawing/2014/main" id="{003182BB-A073-D601-595A-BEBA07C03BFF}"/>
              </a:ext>
            </a:extLst>
          </p:cNvPr>
          <p:cNvPicPr>
            <a:picLocks noChangeAspect="1"/>
          </p:cNvPicPr>
          <p:nvPr/>
        </p:nvPicPr>
        <p:blipFill>
          <a:blip r:embed="rId2"/>
          <a:stretch>
            <a:fillRect/>
          </a:stretch>
        </p:blipFill>
        <p:spPr>
          <a:xfrm>
            <a:off x="1718618" y="911206"/>
            <a:ext cx="5834840" cy="3321088"/>
          </a:xfrm>
          <a:prstGeom prst="rect">
            <a:avLst/>
          </a:prstGeom>
        </p:spPr>
      </p:pic>
      <p:sp>
        <p:nvSpPr>
          <p:cNvPr id="9" name="TextBox 8">
            <a:extLst>
              <a:ext uri="{FF2B5EF4-FFF2-40B4-BE49-F238E27FC236}">
                <a16:creationId xmlns:a16="http://schemas.microsoft.com/office/drawing/2014/main" id="{AF96B23E-94F9-B3A2-99C1-333A702430D5}"/>
              </a:ext>
            </a:extLst>
          </p:cNvPr>
          <p:cNvSpPr txBox="1"/>
          <p:nvPr/>
        </p:nvSpPr>
        <p:spPr>
          <a:xfrm>
            <a:off x="566314" y="4470415"/>
            <a:ext cx="8139448" cy="523220"/>
          </a:xfrm>
          <a:prstGeom prst="rect">
            <a:avLst/>
          </a:prstGeom>
          <a:noFill/>
        </p:spPr>
        <p:txBody>
          <a:bodyPr wrap="square">
            <a:spAutoFit/>
          </a:bodyPr>
          <a:lstStyle/>
          <a:p>
            <a:r>
              <a:rPr lang="en-US" dirty="0">
                <a:latin typeface="Fira Sans" panose="020B0503050000020004" pitchFamily="34" charset="0"/>
              </a:rPr>
              <a:t>At test time we apply our model to pairs composed of the source image and of each frame of the driving video and perform image animation of the source object</a:t>
            </a:r>
            <a:endParaRPr lang="en-IN" dirty="0">
              <a:latin typeface="Fira Sans" panose="020B0503050000020004" pitchFamily="34" charset="0"/>
            </a:endParaRPr>
          </a:p>
        </p:txBody>
      </p:sp>
    </p:spTree>
    <p:extLst>
      <p:ext uri="{BB962C8B-B14F-4D97-AF65-F5344CB8AC3E}">
        <p14:creationId xmlns:p14="http://schemas.microsoft.com/office/powerpoint/2010/main" val="2592401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A77A2-17EF-C6D8-BB5D-BD1F22E722EF}"/>
              </a:ext>
            </a:extLst>
          </p:cNvPr>
          <p:cNvSpPr>
            <a:spLocks noGrp="1"/>
          </p:cNvSpPr>
          <p:nvPr>
            <p:ph type="title"/>
          </p:nvPr>
        </p:nvSpPr>
        <p:spPr/>
        <p:txBody>
          <a:bodyPr/>
          <a:lstStyle/>
          <a:p>
            <a:r>
              <a:rPr lang="en-IN" dirty="0"/>
              <a:t>Overview of our approach</a:t>
            </a:r>
          </a:p>
        </p:txBody>
      </p:sp>
      <p:pic>
        <p:nvPicPr>
          <p:cNvPr id="4" name="Picture 3">
            <a:extLst>
              <a:ext uri="{FF2B5EF4-FFF2-40B4-BE49-F238E27FC236}">
                <a16:creationId xmlns:a16="http://schemas.microsoft.com/office/drawing/2014/main" id="{C3FB8472-140A-F047-D9B8-6D155C51E21E}"/>
              </a:ext>
            </a:extLst>
          </p:cNvPr>
          <p:cNvPicPr>
            <a:picLocks noChangeAspect="1"/>
          </p:cNvPicPr>
          <p:nvPr/>
        </p:nvPicPr>
        <p:blipFill>
          <a:blip r:embed="rId2"/>
          <a:stretch>
            <a:fillRect/>
          </a:stretch>
        </p:blipFill>
        <p:spPr>
          <a:xfrm>
            <a:off x="515155" y="892975"/>
            <a:ext cx="7907628" cy="2769991"/>
          </a:xfrm>
          <a:prstGeom prst="rect">
            <a:avLst/>
          </a:prstGeom>
        </p:spPr>
      </p:pic>
      <p:sp>
        <p:nvSpPr>
          <p:cNvPr id="6" name="TextBox 5">
            <a:extLst>
              <a:ext uri="{FF2B5EF4-FFF2-40B4-BE49-F238E27FC236}">
                <a16:creationId xmlns:a16="http://schemas.microsoft.com/office/drawing/2014/main" id="{9637A67F-12CE-E8D2-8712-F4E95E0280EA}"/>
              </a:ext>
            </a:extLst>
          </p:cNvPr>
          <p:cNvSpPr txBox="1"/>
          <p:nvPr/>
        </p:nvSpPr>
        <p:spPr>
          <a:xfrm>
            <a:off x="457200" y="3742693"/>
            <a:ext cx="8306874" cy="1015663"/>
          </a:xfrm>
          <a:prstGeom prst="rect">
            <a:avLst/>
          </a:prstGeom>
          <a:noFill/>
        </p:spPr>
        <p:txBody>
          <a:bodyPr wrap="square">
            <a:spAutoFit/>
          </a:bodyPr>
          <a:lstStyle/>
          <a:p>
            <a:r>
              <a:rPr lang="en-US" sz="1200" i="1" dirty="0">
                <a:latin typeface="Fira Sans" panose="020B0503050000020004" pitchFamily="34" charset="0"/>
              </a:rPr>
              <a:t>Our method assumes a source image S and a frame of a driving video frame D as inputs. The unsupervised keypoint detector extracts first order motion representation consisting of sparse keypoints and local affine transformations with respect to the reference frame R. The dense motion network uses the motion representation to generate dense optical flow TS    D from D to S and occlusion map OS    D. The source image and the outputs of the dense motion network are used by the generator to render the target image.</a:t>
            </a:r>
            <a:endParaRPr lang="en-IN" sz="1200" i="1" dirty="0">
              <a:latin typeface="Fira Sans" panose="020B0503050000020004" pitchFamily="34" charset="0"/>
            </a:endParaRPr>
          </a:p>
        </p:txBody>
      </p:sp>
      <p:cxnSp>
        <p:nvCxnSpPr>
          <p:cNvPr id="8" name="Straight Arrow Connector 7">
            <a:extLst>
              <a:ext uri="{FF2B5EF4-FFF2-40B4-BE49-F238E27FC236}">
                <a16:creationId xmlns:a16="http://schemas.microsoft.com/office/drawing/2014/main" id="{D1DA343C-F42F-236B-2B3E-3E2A0398DDA5}"/>
              </a:ext>
            </a:extLst>
          </p:cNvPr>
          <p:cNvCxnSpPr>
            <a:cxnSpLocks/>
          </p:cNvCxnSpPr>
          <p:nvPr/>
        </p:nvCxnSpPr>
        <p:spPr>
          <a:xfrm flipH="1">
            <a:off x="1551904" y="4417454"/>
            <a:ext cx="1674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20BA0F5-2E53-2CE6-F8FB-BBD35EADB74F}"/>
              </a:ext>
            </a:extLst>
          </p:cNvPr>
          <p:cNvCxnSpPr>
            <a:cxnSpLocks/>
          </p:cNvCxnSpPr>
          <p:nvPr/>
        </p:nvCxnSpPr>
        <p:spPr>
          <a:xfrm flipH="1">
            <a:off x="4157729" y="4417454"/>
            <a:ext cx="1674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4549609"/>
      </p:ext>
    </p:extLst>
  </p:cSld>
  <p:clrMapOvr>
    <a:masterClrMapping/>
  </p:clrMapOvr>
</p:sld>
</file>

<file path=ppt/theme/theme1.xml><?xml version="1.0" encoding="utf-8"?>
<a:theme xmlns:a="http://schemas.openxmlformats.org/drawingml/2006/main" name="Big Data Infographics by Slidesgo">
  <a:themeElements>
    <a:clrScheme name="Simple Light">
      <a:dk1>
        <a:srgbClr val="000000"/>
      </a:dk1>
      <a:lt1>
        <a:srgbClr val="FFFFFF"/>
      </a:lt1>
      <a:dk2>
        <a:srgbClr val="595959"/>
      </a:dk2>
      <a:lt2>
        <a:srgbClr val="EEEEEE"/>
      </a:lt2>
      <a:accent1>
        <a:srgbClr val="FFC64E"/>
      </a:accent1>
      <a:accent2>
        <a:srgbClr val="FF8001"/>
      </a:accent2>
      <a:accent3>
        <a:srgbClr val="5FD0DB"/>
      </a:accent3>
      <a:accent4>
        <a:srgbClr val="32AAD9"/>
      </a:accent4>
      <a:accent5>
        <a:srgbClr val="1A569C"/>
      </a:accent5>
      <a:accent6>
        <a:srgbClr val="D558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503</TotalTime>
  <Words>855</Words>
  <Application>Microsoft Office PowerPoint</Application>
  <PresentationFormat>On-screen Show (16:9)</PresentationFormat>
  <Paragraphs>122</Paragraphs>
  <Slides>17</Slides>
  <Notes>3</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Fira Sans Extra Condensed</vt:lpstr>
      <vt:lpstr>Fira Sans Extra Condensed SemiBold</vt:lpstr>
      <vt:lpstr>Wingdings</vt:lpstr>
      <vt:lpstr>Roboto</vt:lpstr>
      <vt:lpstr>Arial</vt:lpstr>
      <vt:lpstr>Fira Sans</vt:lpstr>
      <vt:lpstr>Big Data Infographics by Slidesgo</vt:lpstr>
      <vt:lpstr>Real Time Image Animation</vt:lpstr>
      <vt:lpstr>Team Members</vt:lpstr>
      <vt:lpstr>Content</vt:lpstr>
      <vt:lpstr>Interface</vt:lpstr>
      <vt:lpstr>Introduction</vt:lpstr>
      <vt:lpstr>Introduction</vt:lpstr>
      <vt:lpstr>Training phase</vt:lpstr>
      <vt:lpstr>Test time</vt:lpstr>
      <vt:lpstr>Overview of our approach</vt:lpstr>
      <vt:lpstr>Motion Estimation module</vt:lpstr>
      <vt:lpstr>Local Affine Transformation</vt:lpstr>
      <vt:lpstr>Local Affine Transformation</vt:lpstr>
      <vt:lpstr>Motion Estimation module</vt:lpstr>
      <vt:lpstr>Generator Network</vt:lpstr>
      <vt:lpstr>Generator Network</vt:lpstr>
      <vt:lpstr>Implementation</vt:lpstr>
      <vt:lpstr>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Time Image Animation</dc:title>
  <dc:creator>Dell</dc:creator>
  <cp:lastModifiedBy>Mohitha Velagapudi</cp:lastModifiedBy>
  <cp:revision>4</cp:revision>
  <dcterms:modified xsi:type="dcterms:W3CDTF">2024-05-22T03:52:21Z</dcterms:modified>
</cp:coreProperties>
</file>